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15"/>
  </p:notesMasterIdLst>
  <p:sldIdLst>
    <p:sldId id="817" r:id="rId6"/>
    <p:sldId id="709" r:id="rId7"/>
    <p:sldId id="510" r:id="rId8"/>
    <p:sldId id="531" r:id="rId9"/>
    <p:sldId id="823" r:id="rId10"/>
    <p:sldId id="821" r:id="rId11"/>
    <p:sldId id="824" r:id="rId12"/>
    <p:sldId id="825" r:id="rId13"/>
    <p:sldId id="820" r:id="rId14"/>
  </p:sldIdLst>
  <p:sldSz cx="12192000" cy="6858000"/>
  <p:notesSz cx="7010400"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9A0B4A8-88CD-216D-1CBE-126BC583F6B3}" name="Horak, Jerica" initials="HJ" userId="S::JERICA.HORAK@tetratech.com::ee7d0c65-64e6-4c31-bc46-4a5fafc61e16" providerId="AD"/>
  <p188:author id="{8909A9B0-87C4-D559-199D-B2C018E41540}" name="Porter, Michael" initials="PM" userId="S::porter.michael@epa.gov::8ea7b176-c706-4e4a-880c-75494822ed8a" providerId="AD"/>
  <p188:author id="{693ADAFD-CA63-11BE-5C22-03C56AE94E11}" name="Swackhammer, J-Troy" initials="SJT" userId="S::Swackhammer.J-Troy@epa.gov::be47e3fc-862d-488d-a8c5-aa69746f4f0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0117" autoAdjust="0"/>
  </p:normalViewPr>
  <p:slideViewPr>
    <p:cSldViewPr snapToGrid="0">
      <p:cViewPr varScale="1">
        <p:scale>
          <a:sx n="62" d="100"/>
          <a:sy n="62" d="100"/>
        </p:scale>
        <p:origin x="2436" y="66"/>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8/10/relationships/authors" Target="author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lla, Angie" userId="S::villa.angie@epa.gov::c7a60ecf-f586-47f7-a5f0-549d9adc5289" providerId="AD" clId="Web-{5CBAD0DC-2771-4BBD-8900-C569B06C346B}"/>
    <pc:docChg chg="addSld">
      <pc:chgData name="Villa, Angie" userId="S::villa.angie@epa.gov::c7a60ecf-f586-47f7-a5f0-549d9adc5289" providerId="AD" clId="Web-{5CBAD0DC-2771-4BBD-8900-C569B06C346B}" dt="2026-03-15T20:42:51.705" v="0"/>
      <pc:docMkLst>
        <pc:docMk/>
      </pc:docMkLst>
    </pc:docChg>
  </pc:docChgLst>
  <pc:docChgLst>
    <pc:chgData name="Villa, Angie" userId="c7a60ecf-f586-47f7-a5f0-549d9adc5289" providerId="ADAL" clId="{8A7BFA46-4531-40C4-9C58-BDC174517BD8}"/>
    <pc:docChg chg="undo redo custSel addSld delSld modSld sldOrd modNotesMaster">
      <pc:chgData name="Villa, Angie" userId="c7a60ecf-f586-47f7-a5f0-549d9adc5289" providerId="ADAL" clId="{8A7BFA46-4531-40C4-9C58-BDC174517BD8}" dt="2026-03-23T15:43:52.216" v="845" actId="27636"/>
      <pc:docMkLst>
        <pc:docMk/>
      </pc:docMkLst>
      <pc:sldChg chg="modNotes modNotesTx">
        <pc:chgData name="Villa, Angie" userId="c7a60ecf-f586-47f7-a5f0-549d9adc5289" providerId="ADAL" clId="{8A7BFA46-4531-40C4-9C58-BDC174517BD8}" dt="2026-03-23T15:38:55.785" v="826" actId="20577"/>
        <pc:sldMkLst>
          <pc:docMk/>
          <pc:sldMk cId="4004027718" sldId="510"/>
        </pc:sldMkLst>
      </pc:sldChg>
      <pc:sldChg chg="modSp mod modNotesTx">
        <pc:chgData name="Villa, Angie" userId="c7a60ecf-f586-47f7-a5f0-549d9adc5289" providerId="ADAL" clId="{8A7BFA46-4531-40C4-9C58-BDC174517BD8}" dt="2026-03-23T15:39:09.581" v="829" actId="6549"/>
        <pc:sldMkLst>
          <pc:docMk/>
          <pc:sldMk cId="2129064388" sldId="531"/>
        </pc:sldMkLst>
        <pc:spChg chg="mod">
          <ac:chgData name="Villa, Angie" userId="c7a60ecf-f586-47f7-a5f0-549d9adc5289" providerId="ADAL" clId="{8A7BFA46-4531-40C4-9C58-BDC174517BD8}" dt="2026-03-22T18:34:49.292" v="497" actId="20577"/>
          <ac:spMkLst>
            <pc:docMk/>
            <pc:sldMk cId="2129064388" sldId="531"/>
            <ac:spMk id="4" creationId="{46EF4B57-1CD8-6E2D-5A4A-DCF6961B6BA7}"/>
          </ac:spMkLst>
        </pc:spChg>
      </pc:sldChg>
      <pc:sldChg chg="modSp mod modNotesTx">
        <pc:chgData name="Villa, Angie" userId="c7a60ecf-f586-47f7-a5f0-549d9adc5289" providerId="ADAL" clId="{8A7BFA46-4531-40C4-9C58-BDC174517BD8}" dt="2026-03-23T15:37:19.787" v="824" actId="113"/>
        <pc:sldMkLst>
          <pc:docMk/>
          <pc:sldMk cId="2852711040" sldId="709"/>
        </pc:sldMkLst>
        <pc:spChg chg="mod">
          <ac:chgData name="Villa, Angie" userId="c7a60ecf-f586-47f7-a5f0-549d9adc5289" providerId="ADAL" clId="{8A7BFA46-4531-40C4-9C58-BDC174517BD8}" dt="2026-03-23T15:37:19.787" v="824" actId="113"/>
          <ac:spMkLst>
            <pc:docMk/>
            <pc:sldMk cId="2852711040" sldId="709"/>
            <ac:spMk id="4" creationId="{4663002E-441F-37E7-1590-0E899F9A85BB}"/>
          </ac:spMkLst>
        </pc:spChg>
      </pc:sldChg>
      <pc:sldChg chg="addSp delSp modSp mod modNotesTx">
        <pc:chgData name="Villa, Angie" userId="c7a60ecf-f586-47f7-a5f0-549d9adc5289" providerId="ADAL" clId="{8A7BFA46-4531-40C4-9C58-BDC174517BD8}" dt="2026-03-23T12:56:06.260" v="507" actId="15"/>
        <pc:sldMkLst>
          <pc:docMk/>
          <pc:sldMk cId="1497659004" sldId="817"/>
        </pc:sldMkLst>
        <pc:spChg chg="mod">
          <ac:chgData name="Villa, Angie" userId="c7a60ecf-f586-47f7-a5f0-549d9adc5289" providerId="ADAL" clId="{8A7BFA46-4531-40C4-9C58-BDC174517BD8}" dt="2026-03-22T18:05:36.352" v="334" actId="1076"/>
          <ac:spMkLst>
            <pc:docMk/>
            <pc:sldMk cId="1497659004" sldId="817"/>
            <ac:spMk id="2" creationId="{8F5F8CC5-D1FA-88F5-CD86-7D6FCADC1D0E}"/>
          </ac:spMkLst>
        </pc:spChg>
        <pc:spChg chg="add del">
          <ac:chgData name="Villa, Angie" userId="c7a60ecf-f586-47f7-a5f0-549d9adc5289" providerId="ADAL" clId="{8A7BFA46-4531-40C4-9C58-BDC174517BD8}" dt="2026-03-22T18:06:32.787" v="336" actId="22"/>
          <ac:spMkLst>
            <pc:docMk/>
            <pc:sldMk cId="1497659004" sldId="817"/>
            <ac:spMk id="5" creationId="{6D5BB6D1-A7B7-7987-D677-B12222E2D61E}"/>
          </ac:spMkLst>
        </pc:spChg>
      </pc:sldChg>
      <pc:sldChg chg="ord">
        <pc:chgData name="Villa, Angie" userId="c7a60ecf-f586-47f7-a5f0-549d9adc5289" providerId="ADAL" clId="{8A7BFA46-4531-40C4-9C58-BDC174517BD8}" dt="2026-03-12T19:55:46.413" v="332"/>
        <pc:sldMkLst>
          <pc:docMk/>
          <pc:sldMk cId="1460130724" sldId="820"/>
        </pc:sldMkLst>
      </pc:sldChg>
      <pc:sldChg chg="modNotesTx">
        <pc:chgData name="Villa, Angie" userId="c7a60ecf-f586-47f7-a5f0-549d9adc5289" providerId="ADAL" clId="{8A7BFA46-4531-40C4-9C58-BDC174517BD8}" dt="2026-03-23T15:40:35.926" v="832" actId="20577"/>
        <pc:sldMkLst>
          <pc:docMk/>
          <pc:sldMk cId="401723229" sldId="823"/>
        </pc:sldMkLst>
      </pc:sldChg>
      <pc:sldChg chg="modNotesTx">
        <pc:chgData name="Villa, Angie" userId="c7a60ecf-f586-47f7-a5f0-549d9adc5289" providerId="ADAL" clId="{8A7BFA46-4531-40C4-9C58-BDC174517BD8}" dt="2026-03-23T13:32:08.958" v="807" actId="20577"/>
        <pc:sldMkLst>
          <pc:docMk/>
          <pc:sldMk cId="1222253107" sldId="824"/>
        </pc:sldMkLst>
      </pc:sldChg>
      <pc:sldChg chg="modSp new mod">
        <pc:chgData name="Villa, Angie" userId="c7a60ecf-f586-47f7-a5f0-549d9adc5289" providerId="ADAL" clId="{8A7BFA46-4531-40C4-9C58-BDC174517BD8}" dt="2026-03-23T15:43:52.216" v="845" actId="27636"/>
        <pc:sldMkLst>
          <pc:docMk/>
          <pc:sldMk cId="1662643830" sldId="825"/>
        </pc:sldMkLst>
        <pc:spChg chg="mod">
          <ac:chgData name="Villa, Angie" userId="c7a60ecf-f586-47f7-a5f0-549d9adc5289" providerId="ADAL" clId="{8A7BFA46-4531-40C4-9C58-BDC174517BD8}" dt="2026-03-23T15:43:52.216" v="845" actId="27636"/>
          <ac:spMkLst>
            <pc:docMk/>
            <pc:sldMk cId="1662643830" sldId="825"/>
            <ac:spMk id="2" creationId="{2C74D624-C021-88D3-C68D-9CF1FDB96396}"/>
          </ac:spMkLst>
        </pc:spChg>
        <pc:spChg chg="mod">
          <ac:chgData name="Villa, Angie" userId="c7a60ecf-f586-47f7-a5f0-549d9adc5289" providerId="ADAL" clId="{8A7BFA46-4531-40C4-9C58-BDC174517BD8}" dt="2026-03-23T15:05:00.490" v="816" actId="20577"/>
          <ac:spMkLst>
            <pc:docMk/>
            <pc:sldMk cId="1662643830" sldId="825"/>
            <ac:spMk id="3" creationId="{4C1EE017-CF65-280A-6F0F-E6DE180570D4}"/>
          </ac:spMkLst>
        </pc:spChg>
      </pc:sldChg>
      <pc:sldChg chg="new del">
        <pc:chgData name="Villa, Angie" userId="c7a60ecf-f586-47f7-a5f0-549d9adc5289" providerId="ADAL" clId="{8A7BFA46-4531-40C4-9C58-BDC174517BD8}" dt="2026-03-22T18:35:56.406" v="499" actId="680"/>
        <pc:sldMkLst>
          <pc:docMk/>
          <pc:sldMk cId="3882134067" sldId="826"/>
        </pc:sldMkLst>
      </pc:sldChg>
    </pc:docChg>
  </pc:docChgLst>
  <pc:docChgLst>
    <pc:chgData name="Villa, Angie" userId="S::villa.angie@epa.gov::c7a60ecf-f586-47f7-a5f0-549d9adc5289" providerId="AD" clId="Web-{CB2B6334-30E8-4195-85EA-CF65ADF84771}"/>
    <pc:docChg chg="delSld">
      <pc:chgData name="Villa, Angie" userId="S::villa.angie@epa.gov::c7a60ecf-f586-47f7-a5f0-549d9adc5289" providerId="AD" clId="Web-{CB2B6334-30E8-4195-85EA-CF65ADF84771}" dt="2026-03-15T20:43:05.454" v="0"/>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37840" cy="463407"/>
          </a:xfrm>
          <a:prstGeom prst="rect">
            <a:avLst/>
          </a:prstGeom>
        </p:spPr>
        <p:txBody>
          <a:bodyPr vert="horz" lIns="91946" tIns="45972" rIns="91946" bIns="45972" rtlCol="0"/>
          <a:lstStyle>
            <a:lvl1pPr algn="l">
              <a:defRPr sz="1200"/>
            </a:lvl1pPr>
          </a:lstStyle>
          <a:p>
            <a:endParaRPr lang="en-US"/>
          </a:p>
        </p:txBody>
      </p:sp>
      <p:sp>
        <p:nvSpPr>
          <p:cNvPr id="3" name="Date Placeholder 2"/>
          <p:cNvSpPr>
            <a:spLocks noGrp="1"/>
          </p:cNvSpPr>
          <p:nvPr>
            <p:ph type="dt" idx="1"/>
          </p:nvPr>
        </p:nvSpPr>
        <p:spPr>
          <a:xfrm>
            <a:off x="3970938" y="1"/>
            <a:ext cx="3037840" cy="463407"/>
          </a:xfrm>
          <a:prstGeom prst="rect">
            <a:avLst/>
          </a:prstGeom>
        </p:spPr>
        <p:txBody>
          <a:bodyPr vert="horz" lIns="91946" tIns="45972" rIns="91946" bIns="45972" rtlCol="0"/>
          <a:lstStyle>
            <a:lvl1pPr algn="r">
              <a:defRPr sz="1200"/>
            </a:lvl1pPr>
          </a:lstStyle>
          <a:p>
            <a:fld id="{E6362F7E-5439-450B-A502-6912DF9A3071}" type="datetimeFigureOut">
              <a:rPr lang="en-US" smtClean="0"/>
              <a:t>3/23/2026</a:t>
            </a:fld>
            <a:endParaRPr lang="en-US"/>
          </a:p>
        </p:txBody>
      </p:sp>
      <p:sp>
        <p:nvSpPr>
          <p:cNvPr id="4" name="Slide Image Placeholder 3"/>
          <p:cNvSpPr>
            <a:spLocks noGrp="1" noRot="1" noChangeAspect="1"/>
          </p:cNvSpPr>
          <p:nvPr>
            <p:ph type="sldImg" idx="2"/>
          </p:nvPr>
        </p:nvSpPr>
        <p:spPr>
          <a:xfrm>
            <a:off x="735013" y="1154113"/>
            <a:ext cx="5540375" cy="3117850"/>
          </a:xfrm>
          <a:prstGeom prst="rect">
            <a:avLst/>
          </a:prstGeom>
          <a:noFill/>
          <a:ln w="12700">
            <a:solidFill>
              <a:prstClr val="black"/>
            </a:solidFill>
          </a:ln>
        </p:spPr>
        <p:txBody>
          <a:bodyPr vert="horz" lIns="91946" tIns="45972" rIns="91946" bIns="45972" rtlCol="0" anchor="ctr"/>
          <a:lstStyle/>
          <a:p>
            <a:endParaRPr lang="en-US"/>
          </a:p>
        </p:txBody>
      </p:sp>
      <p:sp>
        <p:nvSpPr>
          <p:cNvPr id="5" name="Notes Placeholder 4"/>
          <p:cNvSpPr>
            <a:spLocks noGrp="1"/>
          </p:cNvSpPr>
          <p:nvPr>
            <p:ph type="body" sz="quarter" idx="3"/>
          </p:nvPr>
        </p:nvSpPr>
        <p:spPr>
          <a:xfrm>
            <a:off x="701040" y="4444861"/>
            <a:ext cx="5608320" cy="3636705"/>
          </a:xfrm>
          <a:prstGeom prst="rect">
            <a:avLst/>
          </a:prstGeom>
        </p:spPr>
        <p:txBody>
          <a:bodyPr vert="horz" lIns="91946" tIns="45972" rIns="91946" bIns="4597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72670"/>
            <a:ext cx="3037840" cy="463406"/>
          </a:xfrm>
          <a:prstGeom prst="rect">
            <a:avLst/>
          </a:prstGeom>
        </p:spPr>
        <p:txBody>
          <a:bodyPr vert="horz" lIns="91946" tIns="45972" rIns="91946" bIns="45972"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772670"/>
            <a:ext cx="3037840" cy="463406"/>
          </a:xfrm>
          <a:prstGeom prst="rect">
            <a:avLst/>
          </a:prstGeom>
        </p:spPr>
        <p:txBody>
          <a:bodyPr vert="horz" lIns="91946" tIns="45972" rIns="91946" bIns="45972" rtlCol="0" anchor="b"/>
          <a:lstStyle>
            <a:lvl1pPr algn="r">
              <a:defRPr sz="1200"/>
            </a:lvl1pPr>
          </a:lstStyle>
          <a:p>
            <a:fld id="{38C8B485-267D-4FAA-845E-29DA7ECF6A24}" type="slidenum">
              <a:rPr lang="en-US" smtClean="0"/>
              <a:t>‹#›</a:t>
            </a:fld>
            <a:endParaRPr lang="en-US"/>
          </a:p>
        </p:txBody>
      </p:sp>
    </p:spTree>
    <p:extLst>
      <p:ext uri="{BB962C8B-B14F-4D97-AF65-F5344CB8AC3E}">
        <p14:creationId xmlns:p14="http://schemas.microsoft.com/office/powerpoint/2010/main" val="35139419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buClr>
                <a:schemeClr val="tx1"/>
              </a:buClr>
              <a:tabLst>
                <a:tab pos="5286876" algn="l"/>
              </a:tabLst>
            </a:pPr>
            <a:r>
              <a:rPr lang="en-US" dirty="0"/>
              <a:t>In this module, we will cover the SPCC/FRP inspection process:</a:t>
            </a:r>
          </a:p>
          <a:p>
            <a:pPr>
              <a:spcBef>
                <a:spcPct val="0"/>
              </a:spcBef>
              <a:buClr>
                <a:schemeClr val="tx1"/>
              </a:buClr>
              <a:buFont typeface="Arial" pitchFamily="34" charset="0"/>
              <a:buChar char="•"/>
              <a:tabLst>
                <a:tab pos="5286876" algn="l"/>
              </a:tabLst>
            </a:pPr>
            <a:endParaRPr lang="en-US" b="1" dirty="0"/>
          </a:p>
          <a:p>
            <a:pPr>
              <a:spcBef>
                <a:spcPct val="0"/>
              </a:spcBef>
              <a:buClr>
                <a:schemeClr val="tx1"/>
              </a:buClr>
              <a:tabLst>
                <a:tab pos="5286876" algn="l"/>
              </a:tabLst>
            </a:pPr>
            <a:r>
              <a:rPr lang="en-US" b="1" dirty="0"/>
              <a:t>Let’s start by discussing: How do we target facilities for inspection?</a:t>
            </a:r>
          </a:p>
          <a:p>
            <a:pPr>
              <a:spcBef>
                <a:spcPct val="0"/>
              </a:spcBef>
              <a:buClr>
                <a:schemeClr val="tx1"/>
              </a:buClr>
              <a:buFont typeface="Arial" pitchFamily="34" charset="0"/>
              <a:buChar char="•"/>
              <a:tabLst>
                <a:tab pos="5286876" algn="l"/>
              </a:tabLst>
            </a:pPr>
            <a:endParaRPr lang="en-US" dirty="0">
              <a:solidFill>
                <a:schemeClr val="tx1"/>
              </a:solidFill>
              <a:effectLst/>
            </a:endParaRPr>
          </a:p>
          <a:p>
            <a:pPr marL="164643" indent="-164643">
              <a:buFont typeface="Arial" panose="020B0604020202020204" pitchFamily="34" charset="0"/>
              <a:buChar char="•"/>
            </a:pPr>
            <a:r>
              <a:rPr lang="en-US" dirty="0"/>
              <a:t>Higher‑risk sites (large marine terminals, FRP)</a:t>
            </a:r>
          </a:p>
          <a:p>
            <a:pPr marL="603693" lvl="1" indent="-164643">
              <a:buFont typeface="Arial" panose="020B0604020202020204" pitchFamily="34" charset="0"/>
              <a:buChar char="•"/>
            </a:pPr>
            <a:r>
              <a:rPr lang="en-US" dirty="0"/>
              <a:t>Spill history</a:t>
            </a:r>
          </a:p>
          <a:p>
            <a:pPr marL="164643" indent="-164643">
              <a:buFont typeface="Arial" panose="020B0604020202020204" pitchFamily="34" charset="0"/>
              <a:buChar char="•"/>
            </a:pPr>
            <a:r>
              <a:rPr lang="en-US" dirty="0"/>
              <a:t>Sectors with known noncompliance</a:t>
            </a:r>
          </a:p>
          <a:p>
            <a:pPr marL="164643" indent="-164643">
              <a:buFont typeface="Arial" panose="020B0604020202020204" pitchFamily="34" charset="0"/>
              <a:buChar char="•"/>
            </a:pPr>
            <a:r>
              <a:rPr lang="en-US" dirty="0"/>
              <a:t>Partner referrals</a:t>
            </a:r>
          </a:p>
          <a:p>
            <a:pPr marL="164643" indent="-164643">
              <a:buFont typeface="Arial" panose="020B0604020202020204" pitchFamily="34" charset="0"/>
              <a:buChar char="•"/>
            </a:pPr>
            <a:r>
              <a:rPr lang="en-US" dirty="0"/>
              <a:t>Citizen complaints</a:t>
            </a:r>
          </a:p>
          <a:p>
            <a:endParaRPr lang="en-US" dirty="0"/>
          </a:p>
        </p:txBody>
      </p:sp>
      <p:sp>
        <p:nvSpPr>
          <p:cNvPr id="4" name="Slide Number Placeholder 3"/>
          <p:cNvSpPr>
            <a:spLocks noGrp="1"/>
          </p:cNvSpPr>
          <p:nvPr>
            <p:ph type="sldNum" sz="quarter" idx="5"/>
          </p:nvPr>
        </p:nvSpPr>
        <p:spPr/>
        <p:txBody>
          <a:bodyPr/>
          <a:lstStyle/>
          <a:p>
            <a:fld id="{38C8B485-267D-4FAA-845E-29DA7ECF6A24}" type="slidenum">
              <a:rPr lang="en-US" smtClean="0"/>
              <a:t>1</a:t>
            </a:fld>
            <a:endParaRPr lang="en-US"/>
          </a:p>
        </p:txBody>
      </p:sp>
    </p:spTree>
    <p:extLst>
      <p:ext uri="{BB962C8B-B14F-4D97-AF65-F5344CB8AC3E}">
        <p14:creationId xmlns:p14="http://schemas.microsoft.com/office/powerpoint/2010/main" val="772670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4643" indent="-164643">
              <a:buFont typeface="Arial" panose="020B0604020202020204" pitchFamily="34" charset="0"/>
              <a:buChar char="•"/>
            </a:pPr>
            <a:r>
              <a:rPr lang="en-US" dirty="0"/>
              <a:t>Inspectors will ask to see the onsite copy of the SPCC, FRP, and ERAP</a:t>
            </a:r>
          </a:p>
          <a:p>
            <a:pPr marL="164643" indent="-164643">
              <a:buFont typeface="Arial" panose="020B0604020202020204" pitchFamily="34" charset="0"/>
              <a:buChar char="•"/>
            </a:pPr>
            <a:r>
              <a:rPr lang="en-US" dirty="0"/>
              <a:t>Copies of most current records of the facility as required by the SPCC/FRP rules</a:t>
            </a:r>
            <a:endParaRPr lang="en-US" dirty="0">
              <a:ea typeface="Calibri"/>
              <a:cs typeface="Calibri"/>
            </a:endParaRPr>
          </a:p>
          <a:p>
            <a:pPr defTabSz="919457">
              <a:defRPr/>
            </a:pPr>
            <a:r>
              <a:rPr lang="en-US" b="1" i="1" dirty="0"/>
              <a:t>Include discussion of handout listing required records</a:t>
            </a:r>
            <a:endParaRPr lang="en-US" b="1" i="1" dirty="0">
              <a:ea typeface="Calibri"/>
              <a:cs typeface="Calibri"/>
            </a:endParaRPr>
          </a:p>
          <a:p>
            <a:pPr lvl="0"/>
            <a:r>
              <a:rPr lang="en-US" b="1" dirty="0"/>
              <a:t>Records:</a:t>
            </a:r>
            <a:endParaRPr lang="en-US" b="1" dirty="0">
              <a:ea typeface="Calibri"/>
              <a:cs typeface="Calibri"/>
            </a:endParaRPr>
          </a:p>
          <a:p>
            <a:pPr marL="172398" indent="-172398">
              <a:buFontTx/>
              <a:buChar char="-"/>
            </a:pPr>
            <a:r>
              <a:rPr lang="en-US" dirty="0"/>
              <a:t>Tank, piping, valves, secondary containment inspections</a:t>
            </a:r>
            <a:endParaRPr lang="en-US" dirty="0">
              <a:ea typeface="Calibri"/>
              <a:cs typeface="Calibri"/>
            </a:endParaRPr>
          </a:p>
          <a:p>
            <a:pPr marL="172398" indent="-172398" defTabSz="878098">
              <a:buFontTx/>
              <a:buChar char="-"/>
            </a:pPr>
            <a:r>
              <a:rPr lang="en-US" dirty="0"/>
              <a:t>Equipment Inspection Logs</a:t>
            </a:r>
          </a:p>
          <a:p>
            <a:pPr marL="172398" indent="-172398" defTabSz="878098">
              <a:buFontTx/>
              <a:buChar char="-"/>
            </a:pPr>
            <a:r>
              <a:rPr lang="en-US" dirty="0"/>
              <a:t>Drainage logs</a:t>
            </a:r>
          </a:p>
          <a:p>
            <a:pPr marL="172398" indent="-172398">
              <a:buFontTx/>
              <a:buChar char="-"/>
            </a:pPr>
            <a:r>
              <a:rPr lang="en-US" dirty="0"/>
              <a:t>Discharge Prevention Meeting Logs</a:t>
            </a:r>
            <a:endParaRPr lang="en-US" dirty="0">
              <a:ea typeface="Calibri"/>
              <a:cs typeface="Calibri"/>
            </a:endParaRPr>
          </a:p>
          <a:p>
            <a:pPr marL="172398" indent="-172398" defTabSz="878098">
              <a:buFontTx/>
              <a:buChar char="-"/>
            </a:pPr>
            <a:r>
              <a:rPr lang="en-US" dirty="0"/>
              <a:t>Integrity testing records</a:t>
            </a:r>
            <a:endParaRPr lang="en-US" dirty="0">
              <a:ea typeface="Calibri"/>
              <a:cs typeface="Calibri"/>
            </a:endParaRPr>
          </a:p>
          <a:p>
            <a:pPr marL="172398" indent="-172398">
              <a:buFontTx/>
              <a:buChar char="-"/>
            </a:pPr>
            <a:r>
              <a:rPr lang="en-US" dirty="0"/>
              <a:t>Training records</a:t>
            </a:r>
            <a:endParaRPr lang="en-US" dirty="0">
              <a:ea typeface="Calibri"/>
              <a:cs typeface="Calibri"/>
            </a:endParaRPr>
          </a:p>
          <a:p>
            <a:pPr marL="172398" indent="-172398">
              <a:buFontTx/>
              <a:buChar char="-"/>
            </a:pPr>
            <a:r>
              <a:rPr lang="en-US" b="1" dirty="0"/>
              <a:t>Documentation of PREP program implementation, including</a:t>
            </a:r>
            <a:r>
              <a:rPr lang="en-US" dirty="0"/>
              <a:t>:</a:t>
            </a:r>
            <a:endParaRPr lang="en-US" dirty="0">
              <a:ea typeface="Calibri"/>
              <a:cs typeface="Calibri"/>
            </a:endParaRPr>
          </a:p>
          <a:p>
            <a:pPr lvl="0"/>
            <a:r>
              <a:rPr lang="en-US" dirty="0"/>
              <a:t>	QI Notification exercise</a:t>
            </a:r>
            <a:endParaRPr lang="en-US" dirty="0">
              <a:ea typeface="Calibri"/>
              <a:cs typeface="Calibri"/>
            </a:endParaRPr>
          </a:p>
          <a:p>
            <a:pPr lvl="0"/>
            <a:r>
              <a:rPr lang="en-US" dirty="0"/>
              <a:t>	Tabletop exercises</a:t>
            </a:r>
            <a:endParaRPr lang="en-US" dirty="0">
              <a:ea typeface="Calibri"/>
              <a:cs typeface="Calibri"/>
            </a:endParaRPr>
          </a:p>
          <a:p>
            <a:pPr lvl="0"/>
            <a:r>
              <a:rPr lang="en-US" dirty="0"/>
              <a:t>	Facility and/or OSRO equipment deployment exercises</a:t>
            </a:r>
          </a:p>
          <a:p>
            <a:pPr lvl="0"/>
            <a:r>
              <a:rPr lang="en-US" dirty="0"/>
              <a:t>	</a:t>
            </a:r>
            <a:endParaRPr lang="en-US" dirty="0">
              <a:ea typeface="Calibri"/>
              <a:cs typeface="Calibri"/>
            </a:endParaRPr>
          </a:p>
          <a:p>
            <a:pPr lvl="0"/>
            <a:r>
              <a:rPr lang="en-US" dirty="0"/>
              <a:t>	</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38C8B485-267D-4FAA-845E-29DA7ECF6A24}" type="slidenum">
              <a:rPr lang="en-US" smtClean="0"/>
              <a:t>2</a:t>
            </a:fld>
            <a:endParaRPr lang="en-US"/>
          </a:p>
        </p:txBody>
      </p:sp>
    </p:spTree>
    <p:extLst>
      <p:ext uri="{BB962C8B-B14F-4D97-AF65-F5344CB8AC3E}">
        <p14:creationId xmlns:p14="http://schemas.microsoft.com/office/powerpoint/2010/main" val="10064035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Grp="1" noRot="1" noChangeAspect="1" noChangeArrowheads="1" noTextEdit="1"/>
          </p:cNvSpPr>
          <p:nvPr>
            <p:ph type="sldImg"/>
          </p:nvPr>
        </p:nvSpPr>
        <p:spPr>
          <a:xfrm>
            <a:off x="508000" y="725488"/>
            <a:ext cx="6461125" cy="3635375"/>
          </a:xfrm>
          <a:ln/>
        </p:spPr>
      </p:sp>
      <p:sp>
        <p:nvSpPr>
          <p:cNvPr id="225283" name="Rectangle 3"/>
          <p:cNvSpPr>
            <a:spLocks noGrp="1" noChangeArrowheads="1"/>
          </p:cNvSpPr>
          <p:nvPr>
            <p:ph type="body" idx="1"/>
          </p:nvPr>
        </p:nvSpPr>
        <p:spPr>
          <a:xfrm>
            <a:off x="997035" y="4605501"/>
            <a:ext cx="5483691" cy="4367026"/>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878098"/>
            <a:r>
              <a:rPr lang="en-US" b="1" dirty="0"/>
              <a:t>Field Inspection </a:t>
            </a:r>
            <a:r>
              <a:rPr lang="en-US" dirty="0"/>
              <a:t>– </a:t>
            </a:r>
          </a:p>
          <a:p>
            <a:pPr marL="164643" indent="-164643" defTabSz="878098">
              <a:buFont typeface="Arial" panose="020B0604020202020204" pitchFamily="34" charset="0"/>
              <a:buChar char="•"/>
            </a:pPr>
            <a:r>
              <a:rPr lang="en-US" dirty="0"/>
              <a:t>The INSPECTOR will ask to walk around the facility to verify the accuracy of the FRP and </a:t>
            </a:r>
          </a:p>
          <a:p>
            <a:pPr marL="164643" indent="-164643" defTabSz="878098">
              <a:buFont typeface="Arial" panose="020B0604020202020204" pitchFamily="34" charset="0"/>
              <a:buChar char="•"/>
            </a:pPr>
            <a:r>
              <a:rPr lang="en-US" dirty="0"/>
              <a:t>observe the condition and adequacy of oil storage tanks and containers, piping, secondary containment, and</a:t>
            </a:r>
          </a:p>
          <a:p>
            <a:pPr marL="164643" indent="-164643" defTabSz="878098">
              <a:buFont typeface="Arial" panose="020B0604020202020204" pitchFamily="34" charset="0"/>
              <a:buChar char="•"/>
            </a:pPr>
            <a:r>
              <a:rPr lang="en-US" dirty="0"/>
              <a:t>Of course, to verify that facility components are in good working order</a:t>
            </a:r>
          </a:p>
          <a:p>
            <a:pPr lvl="0"/>
            <a:r>
              <a:rPr lang="en-US" b="1" dirty="0"/>
              <a:t>We will verify the accuracy of </a:t>
            </a:r>
          </a:p>
          <a:p>
            <a:pPr marL="164643" indent="-164643">
              <a:buFont typeface="Arial" panose="020B0604020202020204" pitchFamily="34" charset="0"/>
              <a:buChar char="•"/>
            </a:pPr>
            <a:r>
              <a:rPr lang="en-US" dirty="0"/>
              <a:t>Hazard evaluation and vulnerability analysis</a:t>
            </a:r>
          </a:p>
          <a:p>
            <a:pPr marL="164643" indent="-164643" defTabSz="878098">
              <a:buFont typeface="Arial" panose="020B0604020202020204" pitchFamily="34" charset="0"/>
              <a:buChar char="•"/>
            </a:pPr>
            <a:r>
              <a:rPr lang="en-US" dirty="0">
                <a:cs typeface="Segoe UI"/>
              </a:rPr>
              <a:t>Facility diagrams </a:t>
            </a:r>
          </a:p>
          <a:p>
            <a:pPr marL="164643" indent="-164643">
              <a:buFont typeface="Arial" panose="020B0604020202020204" pitchFamily="34" charset="0"/>
              <a:buChar char="•"/>
            </a:pPr>
            <a:endParaRPr lang="en-US" dirty="0"/>
          </a:p>
          <a:p>
            <a:r>
              <a:rPr lang="en-US" b="1" dirty="0"/>
              <a:t>.</a:t>
            </a:r>
            <a:endParaRPr lang="en-US" dirty="0"/>
          </a:p>
          <a:p>
            <a:endParaRPr lang="en-US" sz="1000" dirty="0">
              <a:latin typeface="Arial Narrow" pitchFamily="34" charset="0"/>
            </a:endParaRPr>
          </a:p>
        </p:txBody>
      </p:sp>
    </p:spTree>
    <p:extLst>
      <p:ext uri="{BB962C8B-B14F-4D97-AF65-F5344CB8AC3E}">
        <p14:creationId xmlns:p14="http://schemas.microsoft.com/office/powerpoint/2010/main" val="9539799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The inspector will also want to see facility response equipment during the walkaround to evaluate its condition, and accuracy of description in the FRP. </a:t>
            </a:r>
          </a:p>
          <a:p>
            <a:r>
              <a:rPr lang="en-US" dirty="0"/>
              <a:t>We want to verify: </a:t>
            </a:r>
          </a:p>
          <a:p>
            <a:pPr marL="164643" indent="-164643">
              <a:buFont typeface="Wingdings" panose="05000000000000000000" pitchFamily="2" charset="2"/>
              <a:buChar char="§"/>
            </a:pPr>
            <a:r>
              <a:rPr lang="en-US" dirty="0"/>
              <a:t>Location</a:t>
            </a:r>
          </a:p>
          <a:p>
            <a:pPr marL="164643" indent="-164643">
              <a:buFont typeface="Wingdings" panose="05000000000000000000" pitchFamily="2" charset="2"/>
              <a:buChar char="§"/>
            </a:pPr>
            <a:r>
              <a:rPr lang="en-US" dirty="0"/>
              <a:t>Year of purchase </a:t>
            </a:r>
          </a:p>
          <a:p>
            <a:pPr marL="164643" indent="-164643">
              <a:buFont typeface="Wingdings" panose="05000000000000000000" pitchFamily="2" charset="2"/>
              <a:buChar char="§"/>
            </a:pPr>
            <a:r>
              <a:rPr lang="en-US" dirty="0"/>
              <a:t>Containment capacities</a:t>
            </a:r>
          </a:p>
          <a:p>
            <a:pPr marL="164643" indent="-164643">
              <a:buFont typeface="Wingdings" panose="05000000000000000000" pitchFamily="2" charset="2"/>
              <a:buChar char="§"/>
            </a:pPr>
            <a:r>
              <a:rPr lang="en-US" dirty="0"/>
              <a:t>Pumping capacity (gal/</a:t>
            </a:r>
            <a:r>
              <a:rPr lang="en-US" dirty="0" err="1"/>
              <a:t>hr</a:t>
            </a:r>
            <a:r>
              <a:rPr lang="en-US" dirty="0"/>
              <a:t>). Etc.</a:t>
            </a:r>
          </a:p>
          <a:p>
            <a:r>
              <a:rPr lang="en-US" b="1" dirty="0"/>
              <a:t>Verify testing</a:t>
            </a:r>
            <a:r>
              <a:rPr lang="en-US" dirty="0"/>
              <a:t>/deployment records are accurate and up to date</a:t>
            </a:r>
          </a:p>
          <a:p>
            <a:r>
              <a:rPr lang="en-US" b="1" dirty="0"/>
              <a:t>If fully OSRO dependent</a:t>
            </a:r>
            <a:r>
              <a:rPr lang="en-US" dirty="0"/>
              <a:t>, how do you ensure OSRO knows where to deploy and with what equipment?</a:t>
            </a:r>
          </a:p>
          <a:p>
            <a:endParaRPr lang="en-US" dirty="0"/>
          </a:p>
        </p:txBody>
      </p:sp>
    </p:spTree>
    <p:extLst>
      <p:ext uri="{BB962C8B-B14F-4D97-AF65-F5344CB8AC3E}">
        <p14:creationId xmlns:p14="http://schemas.microsoft.com/office/powerpoint/2010/main" val="27624169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Is a facility required to clean up discharged oil wholly contained within a diked area? YES</a:t>
            </a:r>
          </a:p>
          <a:p>
            <a:endParaRPr lang="en-US" b="1" u="none" dirty="0"/>
          </a:p>
          <a:p>
            <a:r>
              <a:rPr lang="en-US" u="sng" dirty="0"/>
              <a:t>Requirements to clean up discharged oil </a:t>
            </a:r>
          </a:p>
          <a:p>
            <a:r>
              <a:rPr lang="en-US" b="1" dirty="0"/>
              <a:t>Non-production</a:t>
            </a:r>
          </a:p>
          <a:p>
            <a:r>
              <a:rPr lang="en-US" b="1" dirty="0">
                <a:highlight>
                  <a:srgbClr val="FFFF00"/>
                </a:highlight>
              </a:rPr>
              <a:t>40 CFR 112.8(c)(10): </a:t>
            </a:r>
            <a:r>
              <a:rPr lang="en-US" dirty="0"/>
              <a:t>Promptly correct visible discharges which result in a loss of oil from the container, including but not limited to seams, gaskets, piping, pumps, valves, rivets, and bolts. You must promptly remove any accumulations of oil in diked areas.</a:t>
            </a:r>
          </a:p>
          <a:p>
            <a:r>
              <a:rPr lang="en-US" sz="1200" b="1" kern="1200" dirty="0">
                <a:solidFill>
                  <a:schemeClr val="tx1"/>
                </a:solidFill>
                <a:effectLst/>
                <a:latin typeface="+mn-lt"/>
                <a:ea typeface="+mn-ea"/>
                <a:cs typeface="+mn-cs"/>
              </a:rPr>
              <a:t>Other common observations: </a:t>
            </a: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Leaks from valves and connection points</a:t>
            </a:r>
          </a:p>
          <a:p>
            <a:pPr lvl="0"/>
            <a:r>
              <a:rPr lang="en-US" sz="1200" kern="1200" dirty="0">
                <a:solidFill>
                  <a:schemeClr val="tx1"/>
                </a:solidFill>
                <a:effectLst/>
                <a:latin typeface="+mn-lt"/>
                <a:ea typeface="+mn-ea"/>
                <a:cs typeface="+mn-cs"/>
              </a:rPr>
              <a:t>Improperly braced or supported piping</a:t>
            </a:r>
          </a:p>
          <a:p>
            <a:pPr lvl="0"/>
            <a:r>
              <a:rPr lang="en-US" sz="1200" kern="1200" dirty="0">
                <a:solidFill>
                  <a:schemeClr val="tx1"/>
                </a:solidFill>
                <a:effectLst/>
                <a:latin typeface="+mn-lt"/>
                <a:ea typeface="+mn-ea"/>
                <a:cs typeface="+mn-cs"/>
              </a:rPr>
              <a:t>Discrepancies with diagrams and facility layout (piping and drainages)</a:t>
            </a:r>
          </a:p>
          <a:p>
            <a:pPr lvl="0"/>
            <a:r>
              <a:rPr lang="en-US" sz="1200" kern="1200" dirty="0">
                <a:solidFill>
                  <a:schemeClr val="tx1"/>
                </a:solidFill>
                <a:effectLst/>
                <a:latin typeface="+mn-lt"/>
                <a:ea typeface="+mn-ea"/>
                <a:cs typeface="+mn-cs"/>
              </a:rPr>
              <a:t>Missing inspection documentation</a:t>
            </a:r>
          </a:p>
          <a:p>
            <a:pPr lvl="0"/>
            <a:r>
              <a:rPr lang="en-US" sz="1200" kern="1200" dirty="0">
                <a:solidFill>
                  <a:schemeClr val="tx1"/>
                </a:solidFill>
                <a:effectLst/>
                <a:latin typeface="+mn-lt"/>
                <a:ea typeface="+mn-ea"/>
                <a:cs typeface="+mn-cs"/>
              </a:rPr>
              <a:t>Out of date notification lists</a:t>
            </a:r>
          </a:p>
          <a:p>
            <a:endParaRPr lang="en-US" dirty="0"/>
          </a:p>
          <a:p>
            <a:endParaRPr lang="en-US" dirty="0"/>
          </a:p>
          <a:p>
            <a:r>
              <a:rPr lang="en-US" b="1" i="0" dirty="0">
                <a:solidFill>
                  <a:srgbClr val="333333"/>
                </a:solidFill>
                <a:effectLst/>
                <a:latin typeface="Roboto" panose="02000000000000000000" pitchFamily="2" charset="0"/>
              </a:rPr>
              <a:t>Production</a:t>
            </a:r>
          </a:p>
          <a:p>
            <a:r>
              <a:rPr lang="en-US" b="1" i="0" dirty="0">
                <a:solidFill>
                  <a:srgbClr val="333333"/>
                </a:solidFill>
                <a:effectLst/>
                <a:latin typeface="Roboto" panose="02000000000000000000" pitchFamily="2" charset="0"/>
              </a:rPr>
              <a:t>40 CFR 112.9(b)(2): </a:t>
            </a:r>
            <a:r>
              <a:rPr lang="en-US" dirty="0"/>
              <a:t>Inspect at regularly scheduled intervals field drainage systems (such as drainage ditches or road ditches), and oil traps, sumps, or skimmers, for an accumulation of oil that may have resulted from any small discharge. You must promptly remove any accumulations of oil.</a:t>
            </a:r>
          </a:p>
          <a:p>
            <a:r>
              <a:rPr lang="en-US" b="0" i="0" dirty="0">
                <a:solidFill>
                  <a:srgbClr val="333333"/>
                </a:solidFill>
                <a:effectLst/>
                <a:latin typeface="Roboto" panose="02000000000000000000" pitchFamily="2" charset="0"/>
              </a:rPr>
              <a:t>40 CFR 112.9(c)(5)(iii): </a:t>
            </a:r>
            <a:r>
              <a:rPr lang="en-US" dirty="0"/>
              <a:t>Promptly remove or initiate actions to stabilize and remediate any accumulations of oil discharges associated with flow-through process vessels.</a:t>
            </a:r>
          </a:p>
          <a:p>
            <a:r>
              <a:rPr lang="en-US" dirty="0"/>
              <a:t>40 CFR 112.9(c)(6)(iv): Promptly remove or initiate actions to stabilize and remediate any accumulations of oil discharges associated with the produced water container.</a:t>
            </a:r>
          </a:p>
          <a:p>
            <a:r>
              <a:rPr lang="en-US" dirty="0"/>
              <a:t>40 CFR 112.9(d)(4)(iv): Promptly remove or initiate actions to stabilize and remediate any accumulations of oil discharges associated with flowlines, intra-facility gathering lines, and associated appurtenances.</a:t>
            </a:r>
          </a:p>
          <a:p>
            <a:endParaRPr lang="en-US" dirty="0"/>
          </a:p>
          <a:p>
            <a:r>
              <a:rPr lang="en-US" b="1" i="0" dirty="0">
                <a:solidFill>
                  <a:srgbClr val="333333"/>
                </a:solidFill>
                <a:effectLst/>
                <a:latin typeface="Roboto" panose="02000000000000000000" pitchFamily="2" charset="0"/>
              </a:rPr>
              <a:t>What are the minimum requirements for training oil-handling personnel?</a:t>
            </a:r>
          </a:p>
          <a:p>
            <a:endParaRPr lang="en-US" b="0" i="0" dirty="0">
              <a:solidFill>
                <a:srgbClr val="333333"/>
              </a:solidFill>
              <a:effectLst/>
              <a:latin typeface="Roboto" panose="02000000000000000000" pitchFamily="2" charset="0"/>
            </a:endParaRPr>
          </a:p>
          <a:p>
            <a:r>
              <a:rPr lang="en-US" b="0" i="0" dirty="0">
                <a:solidFill>
                  <a:srgbClr val="333333"/>
                </a:solidFill>
                <a:effectLst/>
                <a:latin typeface="Roboto" panose="02000000000000000000" pitchFamily="2" charset="0"/>
              </a:rPr>
              <a:t>40 CFR 112.7(f)(1): </a:t>
            </a:r>
            <a:r>
              <a:rPr lang="en-US" dirty="0"/>
              <a:t>At a minimum, train your oil-handling personnel in the operation and maintenance of equipment to prevent discharges; discharge procedure protocols; applicable pollution control laws, rules, and regulations; general facility operations; and, the contents of the facility SPCC Plan.</a:t>
            </a:r>
          </a:p>
          <a:p>
            <a:endParaRPr lang="en-US" b="0" i="0" dirty="0">
              <a:solidFill>
                <a:srgbClr val="333333"/>
              </a:solidFill>
              <a:effectLst/>
              <a:latin typeface="Roboto" panose="02000000000000000000" pitchFamily="2" charset="0"/>
            </a:endParaRPr>
          </a:p>
          <a:p>
            <a:r>
              <a:rPr lang="en-US" b="1" i="0" dirty="0">
                <a:solidFill>
                  <a:srgbClr val="333333"/>
                </a:solidFill>
                <a:effectLst/>
                <a:latin typeface="Roboto" panose="02000000000000000000" pitchFamily="2" charset="0"/>
              </a:rPr>
              <a:t>How often should discharge prevention briefings be held?</a:t>
            </a:r>
          </a:p>
          <a:p>
            <a:endParaRPr lang="en-US" b="0" i="0" dirty="0">
              <a:solidFill>
                <a:srgbClr val="333333"/>
              </a:solidFill>
              <a:effectLst/>
              <a:latin typeface="Roboto" panose="02000000000000000000" pitchFamily="2" charset="0"/>
            </a:endParaRPr>
          </a:p>
          <a:p>
            <a:r>
              <a:rPr lang="en-US" b="0" i="0" dirty="0">
                <a:solidFill>
                  <a:srgbClr val="333333"/>
                </a:solidFill>
                <a:effectLst/>
                <a:latin typeface="Roboto" panose="02000000000000000000" pitchFamily="2" charset="0"/>
              </a:rPr>
              <a:t>40 CFR 112.7(f)(3): </a:t>
            </a:r>
            <a:r>
              <a:rPr lang="en-US" dirty="0"/>
              <a:t>Schedule and conduct discharge prevention briefings for your oil-handling personnel at least once a year to assure adequate understanding of the SPCC Plan for that facility. Such briefings must highlight and describe known discharges as described in § 112.1(b) or failures, malfunctioning components, and any recently developed precautionary measures.</a:t>
            </a:r>
          </a:p>
          <a:p>
            <a:endParaRPr lang="en-US" dirty="0"/>
          </a:p>
          <a:p>
            <a:r>
              <a:rPr lang="pt-BR" b="1" dirty="0"/>
              <a:t>Do you have to include exempted pipe lines on facility diagrams? YES</a:t>
            </a:r>
          </a:p>
          <a:p>
            <a:endParaRPr lang="pt-BR" dirty="0"/>
          </a:p>
          <a:p>
            <a:r>
              <a:rPr lang="pt-BR" dirty="0"/>
              <a:t>40 CFR 112.7(a)(3): </a:t>
            </a:r>
            <a:r>
              <a:rPr lang="en-US" dirty="0"/>
              <a:t>The facility diagram must identify the location of and mark as “exempt” underground tanks that are otherwise exempted from the requirements of this part under § 112.1(d)(4). The facility diagram must also include all transfer stations and connecting pipes, including intra-facility gathering lines that are otherwise exempted from the requirements of this part under § 112.1(d)(11).</a:t>
            </a:r>
          </a:p>
        </p:txBody>
      </p:sp>
      <p:sp>
        <p:nvSpPr>
          <p:cNvPr id="4" name="Slide Number Placeholder 3"/>
          <p:cNvSpPr>
            <a:spLocks noGrp="1"/>
          </p:cNvSpPr>
          <p:nvPr>
            <p:ph type="sldNum" sz="quarter" idx="5"/>
          </p:nvPr>
        </p:nvSpPr>
        <p:spPr/>
        <p:txBody>
          <a:bodyPr/>
          <a:lstStyle/>
          <a:p>
            <a:fld id="{38C8B485-267D-4FAA-845E-29DA7ECF6A24}" type="slidenum">
              <a:rPr lang="en-US" smtClean="0"/>
              <a:t>5</a:t>
            </a:fld>
            <a:endParaRPr lang="en-US"/>
          </a:p>
        </p:txBody>
      </p:sp>
    </p:spTree>
    <p:extLst>
      <p:ext uri="{BB962C8B-B14F-4D97-AF65-F5344CB8AC3E}">
        <p14:creationId xmlns:p14="http://schemas.microsoft.com/office/powerpoint/2010/main" val="26664171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9457" eaLnBrk="0" fontAlgn="base" hangingPunct="0">
              <a:spcBef>
                <a:spcPct val="30000"/>
              </a:spcBef>
              <a:spcAft>
                <a:spcPct val="0"/>
              </a:spcAft>
              <a:defRPr/>
            </a:pPr>
            <a:endParaRPr lang="en-US" sz="800" dirty="0"/>
          </a:p>
          <a:p>
            <a:pPr defTabSz="919457" eaLnBrk="0" fontAlgn="base" hangingPunct="0">
              <a:spcBef>
                <a:spcPct val="30000"/>
              </a:spcBef>
              <a:spcAft>
                <a:spcPct val="0"/>
              </a:spcAft>
              <a:defRPr/>
            </a:pPr>
            <a:endParaRPr lang="en-US" sz="800" dirty="0"/>
          </a:p>
          <a:p>
            <a:pPr defTabSz="919457">
              <a:defRPr/>
            </a:pPr>
            <a:r>
              <a:rPr lang="en-US" dirty="0"/>
              <a:t>The facility will receive signed Notice of the inspection and/or drill on the same day</a:t>
            </a:r>
          </a:p>
          <a:p>
            <a:endParaRPr lang="en-US" dirty="0"/>
          </a:p>
        </p:txBody>
      </p:sp>
      <p:sp>
        <p:nvSpPr>
          <p:cNvPr id="4" name="Slide Number Placeholder 3"/>
          <p:cNvSpPr>
            <a:spLocks noGrp="1"/>
          </p:cNvSpPr>
          <p:nvPr>
            <p:ph type="sldNum" sz="quarter" idx="5"/>
          </p:nvPr>
        </p:nvSpPr>
        <p:spPr/>
        <p:txBody>
          <a:bodyPr/>
          <a:lstStyle/>
          <a:p>
            <a:fld id="{38C8B485-267D-4FAA-845E-29DA7ECF6A24}" type="slidenum">
              <a:rPr lang="en-US" smtClean="0"/>
              <a:t>6</a:t>
            </a:fld>
            <a:endParaRPr lang="en-US"/>
          </a:p>
        </p:txBody>
      </p:sp>
    </p:spTree>
    <p:extLst>
      <p:ext uri="{BB962C8B-B14F-4D97-AF65-F5344CB8AC3E}">
        <p14:creationId xmlns:p14="http://schemas.microsoft.com/office/powerpoint/2010/main" val="1156003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7. We will Conduct Records review:</a:t>
            </a:r>
          </a:p>
          <a:p>
            <a:r>
              <a:rPr lang="en-US" dirty="0"/>
              <a:t>To verify the availability of the FRP/ERAP/SPCC</a:t>
            </a:r>
          </a:p>
          <a:p>
            <a:pPr defTabSz="919457">
              <a:defRPr/>
            </a:pPr>
            <a:r>
              <a:rPr lang="en-US" dirty="0"/>
              <a:t>We will ask for most current records of facility as required by the FRP/SPCC rule</a:t>
            </a:r>
          </a:p>
          <a:p>
            <a:pPr defTabSz="919457">
              <a:defRPr/>
            </a:pPr>
            <a:endParaRPr lang="en-US" b="1" dirty="0"/>
          </a:p>
          <a:p>
            <a:pPr defTabSz="919457">
              <a:defRPr/>
            </a:pPr>
            <a:r>
              <a:rPr lang="en-US" b="1" dirty="0"/>
              <a:t>During the Field Inspection:</a:t>
            </a:r>
          </a:p>
          <a:p>
            <a:pPr defTabSz="919457">
              <a:defRPr/>
            </a:pPr>
            <a:r>
              <a:rPr lang="en-US" dirty="0"/>
              <a:t>Post-Inspection/Drill Follow Up</a:t>
            </a:r>
          </a:p>
          <a:p>
            <a:pPr defTabSz="919457">
              <a:defRPr/>
            </a:pPr>
            <a:endParaRPr lang="en-US" dirty="0"/>
          </a:p>
          <a:p>
            <a:r>
              <a:rPr lang="en-US" sz="1300" b="1" dirty="0"/>
              <a:t>Post-Inspection Exit Meeting </a:t>
            </a:r>
          </a:p>
          <a:p>
            <a:r>
              <a:rPr lang="en-US" sz="1300" b="1" dirty="0"/>
              <a:t>Post-Inspection/Drill Letter</a:t>
            </a:r>
          </a:p>
          <a:p>
            <a:pPr defTabSz="919457">
              <a:defRPr/>
            </a:pPr>
            <a:endParaRPr lang="en-US" dirty="0"/>
          </a:p>
          <a:p>
            <a:pPr defTabSz="919457">
              <a:defRPr/>
            </a:pPr>
            <a:endParaRPr lang="en-US" dirty="0"/>
          </a:p>
          <a:p>
            <a:endParaRPr lang="en-US" dirty="0"/>
          </a:p>
        </p:txBody>
      </p:sp>
      <p:sp>
        <p:nvSpPr>
          <p:cNvPr id="4" name="Slide Number Placeholder 3"/>
          <p:cNvSpPr>
            <a:spLocks noGrp="1"/>
          </p:cNvSpPr>
          <p:nvPr>
            <p:ph type="sldNum" sz="quarter" idx="5"/>
          </p:nvPr>
        </p:nvSpPr>
        <p:spPr/>
        <p:txBody>
          <a:bodyPr/>
          <a:lstStyle/>
          <a:p>
            <a:fld id="{38C8B485-267D-4FAA-845E-29DA7ECF6A24}" type="slidenum">
              <a:rPr lang="en-US" smtClean="0"/>
              <a:t>7</a:t>
            </a:fld>
            <a:endParaRPr lang="en-US"/>
          </a:p>
        </p:txBody>
      </p:sp>
    </p:spTree>
    <p:extLst>
      <p:ext uri="{BB962C8B-B14F-4D97-AF65-F5344CB8AC3E}">
        <p14:creationId xmlns:p14="http://schemas.microsoft.com/office/powerpoint/2010/main" val="7060734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8C8B485-267D-4FAA-845E-29DA7ECF6A24}" type="slidenum">
              <a:rPr lang="en-US" smtClean="0"/>
              <a:t>8</a:t>
            </a:fld>
            <a:endParaRPr lang="en-US"/>
          </a:p>
        </p:txBody>
      </p:sp>
    </p:spTree>
    <p:extLst>
      <p:ext uri="{BB962C8B-B14F-4D97-AF65-F5344CB8AC3E}">
        <p14:creationId xmlns:p14="http://schemas.microsoft.com/office/powerpoint/2010/main" val="28251233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60AF800-29AD-4391-A47A-575AE217827A}" type="slidenum">
              <a:rPr lang="en-US" smtClean="0"/>
              <a:t>9</a:t>
            </a:fld>
            <a:endParaRPr lang="en-US"/>
          </a:p>
        </p:txBody>
      </p:sp>
    </p:spTree>
    <p:extLst>
      <p:ext uri="{BB962C8B-B14F-4D97-AF65-F5344CB8AC3E}">
        <p14:creationId xmlns:p14="http://schemas.microsoft.com/office/powerpoint/2010/main" val="158831992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D8B0F708-B5EA-4C90-BEFB-5640BEFEE9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905" r="5905"/>
          <a:stretch/>
        </p:blipFill>
        <p:spPr bwMode="auto">
          <a:xfrm>
            <a:off x="0" y="-2375"/>
            <a:ext cx="12192000" cy="6877737"/>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94B7664F-5132-45F5-9F25-99E38900C98C}"/>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5" name="Footer Placeholder 4">
            <a:extLst>
              <a:ext uri="{FF2B5EF4-FFF2-40B4-BE49-F238E27FC236}">
                <a16:creationId xmlns:a16="http://schemas.microsoft.com/office/drawing/2014/main" id="{DF248C4A-D5BB-4F83-99A0-35D80DEE85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0E9511-8DC3-45BB-8B52-20035E28B2B5}"/>
              </a:ext>
            </a:extLst>
          </p:cNvPr>
          <p:cNvSpPr>
            <a:spLocks noGrp="1"/>
          </p:cNvSpPr>
          <p:nvPr>
            <p:ph type="sldNum" sz="quarter" idx="12"/>
          </p:nvPr>
        </p:nvSpPr>
        <p:spPr/>
        <p:txBody>
          <a:bodyPr/>
          <a:lstStyle/>
          <a:p>
            <a:fld id="{077FA45E-DCAF-43D2-BB80-7B43D05E2331}" type="slidenum">
              <a:rPr lang="en-US" smtClean="0"/>
              <a:t>‹#›</a:t>
            </a:fld>
            <a:endParaRPr lang="en-US"/>
          </a:p>
        </p:txBody>
      </p:sp>
      <p:sp>
        <p:nvSpPr>
          <p:cNvPr id="7" name="Parallelogram 6">
            <a:extLst>
              <a:ext uri="{FF2B5EF4-FFF2-40B4-BE49-F238E27FC236}">
                <a16:creationId xmlns:a16="http://schemas.microsoft.com/office/drawing/2014/main" id="{BFE07413-1266-4EB2-8022-C85FD2359BBC}"/>
              </a:ext>
            </a:extLst>
          </p:cNvPr>
          <p:cNvSpPr/>
          <p:nvPr/>
        </p:nvSpPr>
        <p:spPr>
          <a:xfrm>
            <a:off x="838200" y="-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8" name="Parallelogram 7">
            <a:extLst>
              <a:ext uri="{FF2B5EF4-FFF2-40B4-BE49-F238E27FC236}">
                <a16:creationId xmlns:a16="http://schemas.microsoft.com/office/drawing/2014/main" id="{D24F43C0-2A72-4C14-9B6D-6AB433D99CD6}"/>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Manual Input 8">
            <a:extLst>
              <a:ext uri="{FF2B5EF4-FFF2-40B4-BE49-F238E27FC236}">
                <a16:creationId xmlns:a16="http://schemas.microsoft.com/office/drawing/2014/main" id="{97A089C2-F72D-441D-887C-3ED4EE6B5285}"/>
              </a:ext>
            </a:extLst>
          </p:cNvPr>
          <p:cNvSpPr/>
          <p:nvPr/>
        </p:nvSpPr>
        <p:spPr>
          <a:xfrm rot="16200000" flipV="1">
            <a:off x="5243851" y="-2966203"/>
            <a:ext cx="1623021" cy="12110722"/>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CE0AF9FE-E155-41A7-B3A8-3825BAFCE3B4}"/>
              </a:ext>
            </a:extLst>
          </p:cNvPr>
          <p:cNvSpPr/>
          <p:nvPr/>
        </p:nvSpPr>
        <p:spPr>
          <a:xfrm>
            <a:off x="-23149" y="1632030"/>
            <a:ext cx="6956384" cy="5243332"/>
          </a:xfrm>
          <a:custGeom>
            <a:avLst/>
            <a:gdLst>
              <a:gd name="connsiteX0" fmla="*/ 0 w 6956384"/>
              <a:gd name="connsiteY0" fmla="*/ 0 h 5243332"/>
              <a:gd name="connsiteX1" fmla="*/ 2511706 w 6956384"/>
              <a:gd name="connsiteY1" fmla="*/ 0 h 5243332"/>
              <a:gd name="connsiteX2" fmla="*/ 6956384 w 6956384"/>
              <a:gd name="connsiteY2" fmla="*/ 5243332 h 5243332"/>
              <a:gd name="connsiteX3" fmla="*/ 6956384 w 6956384"/>
              <a:gd name="connsiteY3" fmla="*/ 5243332 h 5243332"/>
            </a:gdLst>
            <a:ahLst/>
            <a:cxnLst>
              <a:cxn ang="0">
                <a:pos x="connsiteX0" y="connsiteY0"/>
              </a:cxn>
              <a:cxn ang="0">
                <a:pos x="connsiteX1" y="connsiteY1"/>
              </a:cxn>
              <a:cxn ang="0">
                <a:pos x="connsiteX2" y="connsiteY2"/>
              </a:cxn>
              <a:cxn ang="0">
                <a:pos x="connsiteX3" y="connsiteY3"/>
              </a:cxn>
            </a:cxnLst>
            <a:rect l="l" t="t" r="r" b="b"/>
            <a:pathLst>
              <a:path w="6956384" h="5243332">
                <a:moveTo>
                  <a:pt x="0" y="0"/>
                </a:moveTo>
                <a:lnTo>
                  <a:pt x="2511706" y="0"/>
                </a:lnTo>
                <a:lnTo>
                  <a:pt x="6956384" y="5243332"/>
                </a:lnTo>
                <a:lnTo>
                  <a:pt x="6956384" y="5243332"/>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7997CD5A-A79F-4C67-BEF2-AA11FFF95832}"/>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13517DDD-E87A-46A4-8B90-F2756A9AADC0}"/>
              </a:ext>
            </a:extLst>
          </p:cNvPr>
          <p:cNvCxnSpPr>
            <a:cxnSpLocks/>
          </p:cNvCxnSpPr>
          <p:nvPr/>
        </p:nvCxnSpPr>
        <p:spPr>
          <a:xfrm>
            <a:off x="9236597" y="3429000"/>
            <a:ext cx="1435261"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Flowchart: Manual Input 8">
            <a:extLst>
              <a:ext uri="{FF2B5EF4-FFF2-40B4-BE49-F238E27FC236}">
                <a16:creationId xmlns:a16="http://schemas.microsoft.com/office/drawing/2014/main" id="{64D69340-E373-4BBE-8C4F-8D01F6971F0F}"/>
              </a:ext>
            </a:extLst>
          </p:cNvPr>
          <p:cNvSpPr/>
          <p:nvPr/>
        </p:nvSpPr>
        <p:spPr>
          <a:xfrm rot="16200000" flipV="1">
            <a:off x="3933031" y="-2085905"/>
            <a:ext cx="2666638" cy="10532697"/>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783145-2FF4-4965-A301-76D53756457E}"/>
              </a:ext>
            </a:extLst>
          </p:cNvPr>
          <p:cNvSpPr>
            <a:spLocks noGrp="1"/>
          </p:cNvSpPr>
          <p:nvPr>
            <p:ph type="ctrTitle"/>
          </p:nvPr>
        </p:nvSpPr>
        <p:spPr>
          <a:xfrm>
            <a:off x="277089" y="2251085"/>
            <a:ext cx="8725325" cy="1350953"/>
          </a:xfrm>
        </p:spPr>
        <p:txBody>
          <a:bodyPr anchor="ctr">
            <a:noAutofit/>
          </a:bodyPr>
          <a:lstStyle>
            <a:lvl1pPr algn="r">
              <a:defRPr sz="48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05E2663E-6023-4821-9F55-17274D0CD926}"/>
              </a:ext>
            </a:extLst>
          </p:cNvPr>
          <p:cNvSpPr>
            <a:spLocks noGrp="1"/>
          </p:cNvSpPr>
          <p:nvPr>
            <p:ph type="subTitle" idx="1"/>
          </p:nvPr>
        </p:nvSpPr>
        <p:spPr>
          <a:xfrm>
            <a:off x="277089" y="3602039"/>
            <a:ext cx="8725325" cy="599748"/>
          </a:xfrm>
        </p:spPr>
        <p:txBody>
          <a:bodyPr anchor="ctr"/>
          <a:lstStyle>
            <a:lvl1pPr marL="0" indent="0" algn="r">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19" name="Picture 18">
            <a:extLst>
              <a:ext uri="{FF2B5EF4-FFF2-40B4-BE49-F238E27FC236}">
                <a16:creationId xmlns:a16="http://schemas.microsoft.com/office/drawing/2014/main" id="{471E553B-A341-488F-AACD-4132CF622E89}"/>
              </a:ext>
            </a:extLst>
          </p:cNvPr>
          <p:cNvPicPr/>
          <p:nvPr userDrawn="1"/>
        </p:nvPicPr>
        <p:blipFill rotWithShape="1">
          <a:blip r:embed="rId3">
            <a:extLst>
              <a:ext uri="{28A0092B-C50C-407E-A947-70E740481C1C}">
                <a14:useLocalDpi xmlns:a14="http://schemas.microsoft.com/office/drawing/2010/main" val="0"/>
              </a:ext>
            </a:extLst>
          </a:blip>
          <a:srcRect l="2078" t="1865" r="2225" b="1016"/>
          <a:stretch/>
        </p:blipFill>
        <p:spPr bwMode="auto">
          <a:xfrm>
            <a:off x="9564030" y="4651214"/>
            <a:ext cx="1546172" cy="1529477"/>
          </a:xfrm>
          <a:prstGeom prst="ellipse">
            <a:avLst/>
          </a:prstGeom>
          <a:noFill/>
          <a:ln>
            <a:noFill/>
          </a:ln>
        </p:spPr>
      </p:pic>
    </p:spTree>
    <p:extLst>
      <p:ext uri="{BB962C8B-B14F-4D97-AF65-F5344CB8AC3E}">
        <p14:creationId xmlns:p14="http://schemas.microsoft.com/office/powerpoint/2010/main" val="4294258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55BE4-C9A6-492F-871F-BD9B7F12CB83}"/>
              </a:ext>
            </a:extLst>
          </p:cNvPr>
          <p:cNvSpPr>
            <a:spLocks noGrp="1"/>
          </p:cNvSpPr>
          <p:nvPr>
            <p:ph type="title"/>
          </p:nvPr>
        </p:nvSpPr>
        <p:spPr>
          <a:xfrm>
            <a:off x="838200" y="1114303"/>
            <a:ext cx="10515600" cy="87654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ADD5CD26-43C7-4421-A9A4-A8640DD3A09A}"/>
              </a:ext>
            </a:extLst>
          </p:cNvPr>
          <p:cNvSpPr>
            <a:spLocks noGrp="1"/>
          </p:cNvSpPr>
          <p:nvPr>
            <p:ph idx="1"/>
          </p:nvPr>
        </p:nvSpPr>
        <p:spPr>
          <a:xfrm>
            <a:off x="838200" y="2163641"/>
            <a:ext cx="10525148" cy="4013321"/>
          </a:xfrm>
        </p:spPr>
        <p:txBody>
          <a:bodyPr/>
          <a:lstStyle>
            <a:lvl1pPr marL="228600" indent="-228600">
              <a:buClr>
                <a:schemeClr val="accent5"/>
              </a:buClr>
              <a:buFont typeface="Wingdings" panose="05000000000000000000" pitchFamily="2" charset="2"/>
              <a:buChar char="§"/>
              <a:defRPr/>
            </a:lvl1pPr>
            <a:lvl2pPr>
              <a:buClr>
                <a:schemeClr val="accent1"/>
              </a:buClr>
              <a:defRPr/>
            </a:lvl2pPr>
            <a:lvl3pPr marL="1143000" indent="-228600">
              <a:buClr>
                <a:schemeClr val="accent5"/>
              </a:buClr>
              <a:buFont typeface="Courier New" panose="02070309020205020404" pitchFamily="49" charset="0"/>
              <a:buChar char="o"/>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A536AE8-6F86-4CC9-BA40-4E11F9FFF95C}"/>
              </a:ext>
            </a:extLst>
          </p:cNvPr>
          <p:cNvSpPr>
            <a:spLocks noGrp="1"/>
          </p:cNvSpPr>
          <p:nvPr>
            <p:ph type="dt" sz="half" idx="10"/>
          </p:nvPr>
        </p:nvSpPr>
        <p:spPr>
          <a:xfrm>
            <a:off x="838200" y="6483675"/>
            <a:ext cx="2743200" cy="365125"/>
          </a:xfrm>
        </p:spPr>
        <p:txBody>
          <a:bodyPr/>
          <a:lstStyle/>
          <a:p>
            <a:fld id="{45479195-DBEF-4951-8892-65888D3390B7}" type="datetimeFigureOut">
              <a:rPr lang="en-US" smtClean="0"/>
              <a:t>3/23/2026</a:t>
            </a:fld>
            <a:endParaRPr lang="en-US"/>
          </a:p>
        </p:txBody>
      </p:sp>
      <p:sp>
        <p:nvSpPr>
          <p:cNvPr id="5" name="Footer Placeholder 4">
            <a:extLst>
              <a:ext uri="{FF2B5EF4-FFF2-40B4-BE49-F238E27FC236}">
                <a16:creationId xmlns:a16="http://schemas.microsoft.com/office/drawing/2014/main" id="{258F5B6D-C120-40AB-A1B2-C0C3DC3EDF36}"/>
              </a:ext>
            </a:extLst>
          </p:cNvPr>
          <p:cNvSpPr>
            <a:spLocks noGrp="1"/>
          </p:cNvSpPr>
          <p:nvPr>
            <p:ph type="ftr" sz="quarter" idx="11"/>
          </p:nvPr>
        </p:nvSpPr>
        <p:spPr>
          <a:xfrm>
            <a:off x="4038600" y="6483675"/>
            <a:ext cx="2628418" cy="365125"/>
          </a:xfrm>
        </p:spPr>
        <p:txBody>
          <a:bodyPr/>
          <a:lstStyle/>
          <a:p>
            <a:endParaRPr lang="en-US"/>
          </a:p>
        </p:txBody>
      </p:sp>
      <p:sp>
        <p:nvSpPr>
          <p:cNvPr id="6" name="Slide Number Placeholder 5">
            <a:extLst>
              <a:ext uri="{FF2B5EF4-FFF2-40B4-BE49-F238E27FC236}">
                <a16:creationId xmlns:a16="http://schemas.microsoft.com/office/drawing/2014/main" id="{D744780D-E683-4D4B-8B5E-7913B50BDB4D}"/>
              </a:ext>
            </a:extLst>
          </p:cNvPr>
          <p:cNvSpPr>
            <a:spLocks noGrp="1"/>
          </p:cNvSpPr>
          <p:nvPr>
            <p:ph type="sldNum" sz="quarter" idx="12"/>
          </p:nvPr>
        </p:nvSpPr>
        <p:spPr>
          <a:xfrm>
            <a:off x="8032626" y="6441257"/>
            <a:ext cx="2743200" cy="365125"/>
          </a:xfrm>
        </p:spPr>
        <p:txBody>
          <a:bodyPr/>
          <a:lstStyle>
            <a:lvl1pPr>
              <a:defRPr/>
            </a:lvl1pPr>
          </a:lstStyle>
          <a:p>
            <a:r>
              <a:rPr lang="en-US"/>
              <a:t>For Official Use Only (FOUO)</a:t>
            </a:r>
          </a:p>
        </p:txBody>
      </p:sp>
    </p:spTree>
    <p:extLst>
      <p:ext uri="{BB962C8B-B14F-4D97-AF65-F5344CB8AC3E}">
        <p14:creationId xmlns:p14="http://schemas.microsoft.com/office/powerpoint/2010/main" val="2983919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AC63A4-8B72-4C61-9FBE-8A592FBD736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7976" r="17493"/>
          <a:stretch/>
        </p:blipFill>
        <p:spPr>
          <a:xfrm>
            <a:off x="0" y="-33282"/>
            <a:ext cx="12192000" cy="6891281"/>
          </a:xfrm>
          <a:prstGeom prst="rect">
            <a:avLst/>
          </a:prstGeom>
        </p:spPr>
      </p:pic>
      <p:sp>
        <p:nvSpPr>
          <p:cNvPr id="15" name="Rectangle 14">
            <a:extLst>
              <a:ext uri="{FF2B5EF4-FFF2-40B4-BE49-F238E27FC236}">
                <a16:creationId xmlns:a16="http://schemas.microsoft.com/office/drawing/2014/main" id="{78EC17EC-00CD-4B74-BD81-48BA7C9E518B}"/>
              </a:ext>
            </a:extLst>
          </p:cNvPr>
          <p:cNvSpPr/>
          <p:nvPr userDrawn="1"/>
        </p:nvSpPr>
        <p:spPr>
          <a:xfrm>
            <a:off x="-23153" y="-23151"/>
            <a:ext cx="12215152" cy="6881151"/>
          </a:xfrm>
          <a:prstGeom prst="rect">
            <a:avLst/>
          </a:prstGeom>
          <a:solidFill>
            <a:schemeClr val="accent1">
              <a:lumMod val="50000"/>
              <a:alpha val="30196"/>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4D705B7D-C53D-41E2-ACB5-F6C0F8224585}"/>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5" name="Footer Placeholder 4">
            <a:extLst>
              <a:ext uri="{FF2B5EF4-FFF2-40B4-BE49-F238E27FC236}">
                <a16:creationId xmlns:a16="http://schemas.microsoft.com/office/drawing/2014/main" id="{A324F393-F2FA-434D-B2FC-145F565412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FEEA8E-606E-41C0-83EB-2A2E8314BA33}"/>
              </a:ext>
            </a:extLst>
          </p:cNvPr>
          <p:cNvSpPr>
            <a:spLocks noGrp="1"/>
          </p:cNvSpPr>
          <p:nvPr>
            <p:ph type="sldNum" sz="quarter" idx="12"/>
          </p:nvPr>
        </p:nvSpPr>
        <p:spPr/>
        <p:txBody>
          <a:bodyPr/>
          <a:lstStyle/>
          <a:p>
            <a:fld id="{077FA45E-DCAF-43D2-BB80-7B43D05E2331}" type="slidenum">
              <a:rPr lang="en-US" smtClean="0"/>
              <a:t>‹#›</a:t>
            </a:fld>
            <a:endParaRPr lang="en-US"/>
          </a:p>
        </p:txBody>
      </p:sp>
      <p:sp>
        <p:nvSpPr>
          <p:cNvPr id="8" name="Parallelogram 7">
            <a:extLst>
              <a:ext uri="{FF2B5EF4-FFF2-40B4-BE49-F238E27FC236}">
                <a16:creationId xmlns:a16="http://schemas.microsoft.com/office/drawing/2014/main" id="{69318192-5956-43F0-AAAC-493F2FBE8F35}"/>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Manual Input 8">
            <a:extLst>
              <a:ext uri="{FF2B5EF4-FFF2-40B4-BE49-F238E27FC236}">
                <a16:creationId xmlns:a16="http://schemas.microsoft.com/office/drawing/2014/main" id="{FA1DC8C7-D0EB-4279-B7EF-92C2C6AA26A3}"/>
              </a:ext>
            </a:extLst>
          </p:cNvPr>
          <p:cNvSpPr/>
          <p:nvPr/>
        </p:nvSpPr>
        <p:spPr>
          <a:xfrm rot="16200000" flipV="1">
            <a:off x="5138696" y="-2325287"/>
            <a:ext cx="1087260" cy="1136465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D7081EE-EFEC-499F-AFBA-C12F314B61A1}"/>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Manual Input 8">
            <a:extLst>
              <a:ext uri="{FF2B5EF4-FFF2-40B4-BE49-F238E27FC236}">
                <a16:creationId xmlns:a16="http://schemas.microsoft.com/office/drawing/2014/main" id="{2C24CF29-965E-4132-8EFD-B45F326DDD40}"/>
              </a:ext>
            </a:extLst>
          </p:cNvPr>
          <p:cNvSpPr/>
          <p:nvPr/>
        </p:nvSpPr>
        <p:spPr>
          <a:xfrm rot="16200000" flipV="1">
            <a:off x="4037154" y="-1548015"/>
            <a:ext cx="1786378" cy="9906988"/>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arallelogram 6">
            <a:extLst>
              <a:ext uri="{FF2B5EF4-FFF2-40B4-BE49-F238E27FC236}">
                <a16:creationId xmlns:a16="http://schemas.microsoft.com/office/drawing/2014/main" id="{341CAEE5-1253-4D35-BA04-4ECB333611FD}"/>
              </a:ext>
            </a:extLst>
          </p:cNvPr>
          <p:cNvSpPr/>
          <p:nvPr/>
        </p:nvSpPr>
        <p:spPr>
          <a:xfrm>
            <a:off x="838200" y="-2315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859C6B63-7200-48DE-B515-1EE6A2D0739E}"/>
              </a:ext>
            </a:extLst>
          </p:cNvPr>
          <p:cNvCxnSpPr>
            <a:cxnSpLocks/>
          </p:cNvCxnSpPr>
          <p:nvPr/>
        </p:nvCxnSpPr>
        <p:spPr>
          <a:xfrm>
            <a:off x="-23150" y="3429000"/>
            <a:ext cx="10695008"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283F4749-3567-46E9-BD15-F3C0E1F3ED67}"/>
              </a:ext>
            </a:extLst>
          </p:cNvPr>
          <p:cNvPicPr/>
          <p:nvPr userDrawn="1"/>
        </p:nvPicPr>
        <p:blipFill rotWithShape="1">
          <a:blip r:embed="rId3">
            <a:extLst>
              <a:ext uri="{28A0092B-C50C-407E-A947-70E740481C1C}">
                <a14:useLocalDpi xmlns:a14="http://schemas.microsoft.com/office/drawing/2010/main" val="0"/>
              </a:ext>
            </a:extLst>
          </a:blip>
          <a:srcRect l="2078" t="1865" r="2225" b="1016"/>
          <a:stretch/>
        </p:blipFill>
        <p:spPr bwMode="auto">
          <a:xfrm>
            <a:off x="10057949" y="5108430"/>
            <a:ext cx="1227818" cy="1214561"/>
          </a:xfrm>
          <a:prstGeom prst="ellipse">
            <a:avLst/>
          </a:prstGeom>
          <a:noFill/>
          <a:ln>
            <a:noFill/>
          </a:ln>
        </p:spPr>
      </p:pic>
    </p:spTree>
    <p:extLst>
      <p:ext uri="{BB962C8B-B14F-4D97-AF65-F5344CB8AC3E}">
        <p14:creationId xmlns:p14="http://schemas.microsoft.com/office/powerpoint/2010/main" val="3528457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694CE-B437-42D5-87CB-F28DFCDA925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CC41FD9-1204-4085-BCD9-EDFD7F81DD67}"/>
              </a:ext>
            </a:extLst>
          </p:cNvPr>
          <p:cNvSpPr>
            <a:spLocks noGrp="1"/>
          </p:cNvSpPr>
          <p:nvPr>
            <p:ph sz="half" idx="1"/>
          </p:nvPr>
        </p:nvSpPr>
        <p:spPr>
          <a:xfrm>
            <a:off x="838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C520E3D-B8AC-45A7-8682-5FA48FB2CB08}"/>
              </a:ext>
            </a:extLst>
          </p:cNvPr>
          <p:cNvSpPr>
            <a:spLocks noGrp="1"/>
          </p:cNvSpPr>
          <p:nvPr>
            <p:ph sz="half" idx="2"/>
          </p:nvPr>
        </p:nvSpPr>
        <p:spPr>
          <a:xfrm>
            <a:off x="6172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B8C5F57-EC41-427F-93BD-8A01AC409014}"/>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6" name="Footer Placeholder 5">
            <a:extLst>
              <a:ext uri="{FF2B5EF4-FFF2-40B4-BE49-F238E27FC236}">
                <a16:creationId xmlns:a16="http://schemas.microsoft.com/office/drawing/2014/main" id="{A96661D1-9710-4E2C-8A4C-9C81D2165D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70C4B4-6D4B-4593-BD89-37F2D58DA181}"/>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906400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91ECB-E52D-4D9E-9551-FE0A2789F51C}"/>
              </a:ext>
            </a:extLst>
          </p:cNvPr>
          <p:cNvSpPr>
            <a:spLocks noGrp="1"/>
          </p:cNvSpPr>
          <p:nvPr>
            <p:ph type="title"/>
          </p:nvPr>
        </p:nvSpPr>
        <p:spPr>
          <a:xfrm>
            <a:off x="839788" y="1145893"/>
            <a:ext cx="10515600" cy="823911"/>
          </a:xfrm>
        </p:spPr>
        <p:txBody>
          <a:bodyPr/>
          <a:lstStyle/>
          <a:p>
            <a:r>
              <a:rPr lang="en-US"/>
              <a:t>Click to edit Master title style</a:t>
            </a:r>
          </a:p>
        </p:txBody>
      </p:sp>
      <p:sp>
        <p:nvSpPr>
          <p:cNvPr id="3" name="Text Placeholder 2">
            <a:extLst>
              <a:ext uri="{FF2B5EF4-FFF2-40B4-BE49-F238E27FC236}">
                <a16:creationId xmlns:a16="http://schemas.microsoft.com/office/drawing/2014/main" id="{25AC48AA-2B68-43EE-9939-BA1A6C5F97FA}"/>
              </a:ext>
            </a:extLst>
          </p:cNvPr>
          <p:cNvSpPr>
            <a:spLocks noGrp="1"/>
          </p:cNvSpPr>
          <p:nvPr>
            <p:ph type="body" idx="1"/>
          </p:nvPr>
        </p:nvSpPr>
        <p:spPr>
          <a:xfrm>
            <a:off x="839788" y="2083443"/>
            <a:ext cx="5157787"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50E38B-D204-4404-9CF1-E25B4ECF25FD}"/>
              </a:ext>
            </a:extLst>
          </p:cNvPr>
          <p:cNvSpPr>
            <a:spLocks noGrp="1"/>
          </p:cNvSpPr>
          <p:nvPr>
            <p:ph sz="half" idx="2"/>
          </p:nvPr>
        </p:nvSpPr>
        <p:spPr>
          <a:xfrm>
            <a:off x="839788" y="2789499"/>
            <a:ext cx="5157787"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471FBE1-722F-45DB-A6E8-4BB76E4AC356}"/>
              </a:ext>
            </a:extLst>
          </p:cNvPr>
          <p:cNvSpPr>
            <a:spLocks noGrp="1"/>
          </p:cNvSpPr>
          <p:nvPr>
            <p:ph type="body" sz="quarter" idx="3"/>
          </p:nvPr>
        </p:nvSpPr>
        <p:spPr>
          <a:xfrm>
            <a:off x="6172200" y="2083443"/>
            <a:ext cx="5183188"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228302-40A9-4338-A2AF-AF7F803C27F7}"/>
              </a:ext>
            </a:extLst>
          </p:cNvPr>
          <p:cNvSpPr>
            <a:spLocks noGrp="1"/>
          </p:cNvSpPr>
          <p:nvPr>
            <p:ph sz="quarter" idx="4"/>
          </p:nvPr>
        </p:nvSpPr>
        <p:spPr>
          <a:xfrm>
            <a:off x="6172200" y="2789499"/>
            <a:ext cx="5183188"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3AAD38A-1362-4E71-AD93-AC921EFFD9B3}"/>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8" name="Footer Placeholder 7">
            <a:extLst>
              <a:ext uri="{FF2B5EF4-FFF2-40B4-BE49-F238E27FC236}">
                <a16:creationId xmlns:a16="http://schemas.microsoft.com/office/drawing/2014/main" id="{102F2126-FF75-4D8F-93C6-5172839F294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ABA91B0-A3F1-4068-95C9-17080F17D707}"/>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8845262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5B345-AD38-4F04-843F-6D1736CD149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3129901-C826-4030-8177-2156FAEDF948}"/>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4" name="Footer Placeholder 3">
            <a:extLst>
              <a:ext uri="{FF2B5EF4-FFF2-40B4-BE49-F238E27FC236}">
                <a16:creationId xmlns:a16="http://schemas.microsoft.com/office/drawing/2014/main" id="{A5AFACBC-B399-40D0-B572-7FCD026D2FA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89DA37-ABFE-4C4F-8299-DD3A4EC3A839}"/>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11783218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5A4FC7-52FD-4795-8F39-F9485DA2D8C1}"/>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3" name="Footer Placeholder 2">
            <a:extLst>
              <a:ext uri="{FF2B5EF4-FFF2-40B4-BE49-F238E27FC236}">
                <a16:creationId xmlns:a16="http://schemas.microsoft.com/office/drawing/2014/main" id="{83EF4BEE-4776-45D9-BFB3-7BACA846CD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58FEC1-F760-418F-8873-5359C3BF7264}"/>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20713487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704EF-7B27-4205-A3F0-C5486C3556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28B2A0-05B0-48B1-8E5F-68D4262389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1A539B2-7CA5-415B-992C-98C85493D8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7DF067-2FDE-4E85-A0FB-CC2180F951EC}"/>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6" name="Footer Placeholder 5">
            <a:extLst>
              <a:ext uri="{FF2B5EF4-FFF2-40B4-BE49-F238E27FC236}">
                <a16:creationId xmlns:a16="http://schemas.microsoft.com/office/drawing/2014/main" id="{1E597FD5-A813-4ADA-ACC7-8ABD545F4D9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9961E1-0ADC-4381-A28E-C6750714269A}"/>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19973979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4BEAD-5102-4756-A18A-A1D9A21815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27F217C-7CE9-4082-BE3A-3503351DAD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B47AC19-27C4-4E78-8478-E171296AA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EF03CAB-3D57-4057-B2DC-F6C7983B7336}"/>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6" name="Footer Placeholder 5">
            <a:extLst>
              <a:ext uri="{FF2B5EF4-FFF2-40B4-BE49-F238E27FC236}">
                <a16:creationId xmlns:a16="http://schemas.microsoft.com/office/drawing/2014/main" id="{C1BD71F3-4A93-443F-8166-B5DF6B5A77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C49D72-08DB-4524-BD50-A8AD45795821}"/>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1172574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5CA55-112C-4A3E-A04B-BE913A95A19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C1CDB69-4235-4292-8C75-93DDD053EA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3B01A8-7C0E-4034-85A8-025928D36818}"/>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5" name="Footer Placeholder 4">
            <a:extLst>
              <a:ext uri="{FF2B5EF4-FFF2-40B4-BE49-F238E27FC236}">
                <a16:creationId xmlns:a16="http://schemas.microsoft.com/office/drawing/2014/main" id="{0E5EE22C-1EA9-4898-B0A4-96992473D4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9FF777-142E-45AB-8632-1EEE5290FAFE}"/>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3637354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3F9281F-2D2E-476E-A7C4-DC7D6C279C7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2DDF38F-76C5-4F2D-9048-79950AE48E0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A7A7BA-1EC5-46EE-B6A5-0166ADEAF923}"/>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5" name="Footer Placeholder 4">
            <a:extLst>
              <a:ext uri="{FF2B5EF4-FFF2-40B4-BE49-F238E27FC236}">
                <a16:creationId xmlns:a16="http://schemas.microsoft.com/office/drawing/2014/main" id="{8C49FC39-C116-48A4-B825-EC32C91AD0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ABBBA0-B92D-4C47-B24D-FDAE9196ED92}"/>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16581061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79084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able Placeholder 2"/>
          <p:cNvSpPr>
            <a:spLocks noGrp="1"/>
          </p:cNvSpPr>
          <p:nvPr>
            <p:ph type="tbl" idx="1"/>
          </p:nvPr>
        </p:nvSpPr>
        <p:spPr>
          <a:xfrm>
            <a:off x="609600" y="1600201"/>
            <a:ext cx="10972800" cy="4525963"/>
          </a:xfrm>
        </p:spPr>
        <p:txBody>
          <a:bodyPr/>
          <a:lstStyle/>
          <a:p>
            <a:pPr lvl="0"/>
            <a:endParaRPr 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11064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0"/>
            <a:ext cx="10972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09600" y="3938589"/>
            <a:ext cx="10972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a:extLst>
              <a:ext uri="{FF2B5EF4-FFF2-40B4-BE49-F238E27FC236}">
                <a16:creationId xmlns:a16="http://schemas.microsoft.com/office/drawing/2014/main" id="{C9702E56-0AAB-05E1-DCD8-2E19C14D0F6F}"/>
              </a:ext>
            </a:extLst>
          </p:cNvPr>
          <p:cNvSpPr>
            <a:spLocks noGrp="1"/>
          </p:cNvSpPr>
          <p:nvPr>
            <p:ph type="dt" sz="half" idx="10"/>
          </p:nvPr>
        </p:nvSpPr>
        <p:spPr/>
        <p:txBody>
          <a:bodyPr/>
          <a:lstStyle/>
          <a:p>
            <a:pPr>
              <a:defRPr/>
            </a:pPr>
            <a:endParaRPr lang="en-US"/>
          </a:p>
        </p:txBody>
      </p:sp>
      <p:sp>
        <p:nvSpPr>
          <p:cNvPr id="9" name="Footer Placeholder 8">
            <a:extLst>
              <a:ext uri="{FF2B5EF4-FFF2-40B4-BE49-F238E27FC236}">
                <a16:creationId xmlns:a16="http://schemas.microsoft.com/office/drawing/2014/main" id="{5E8BAAD1-29CB-8F02-E9B3-B6381CE3375E}"/>
              </a:ext>
            </a:extLst>
          </p:cNvPr>
          <p:cNvSpPr>
            <a:spLocks noGrp="1"/>
          </p:cNvSpPr>
          <p:nvPr>
            <p:ph type="ftr" sz="quarter" idx="11"/>
          </p:nvPr>
        </p:nvSpPr>
        <p:spPr/>
        <p:txBody>
          <a:bodyPr/>
          <a:lstStyle/>
          <a:p>
            <a:pPr>
              <a:defRPr/>
            </a:pPr>
            <a:endParaRPr lang="en-US"/>
          </a:p>
        </p:txBody>
      </p:sp>
    </p:spTree>
    <p:extLst>
      <p:ext uri="{BB962C8B-B14F-4D97-AF65-F5344CB8AC3E}">
        <p14:creationId xmlns:p14="http://schemas.microsoft.com/office/powerpoint/2010/main" val="12392387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21" Type="http://schemas.openxmlformats.org/officeDocument/2006/relationships/image" Target="../media/image6.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547B7A8-CBFC-4657-9033-E5B67498FAF4}"/>
              </a:ext>
            </a:extLst>
          </p:cNvPr>
          <p:cNvPicPr>
            <a:picLocks noChangeAspect="1"/>
          </p:cNvPicPr>
          <p:nvPr/>
        </p:nvPicPr>
        <p:blipFill rotWithShape="1">
          <a:blip r:embed="rId16"/>
          <a:srcRect l="13860" r="13735"/>
          <a:stretch/>
        </p:blipFill>
        <p:spPr>
          <a:xfrm>
            <a:off x="-20741" y="0"/>
            <a:ext cx="12212741" cy="6874993"/>
          </a:xfrm>
          <a:prstGeom prst="rect">
            <a:avLst/>
          </a:prstGeom>
        </p:spPr>
      </p:pic>
      <p:sp>
        <p:nvSpPr>
          <p:cNvPr id="2" name="Title Placeholder 1">
            <a:extLst>
              <a:ext uri="{FF2B5EF4-FFF2-40B4-BE49-F238E27FC236}">
                <a16:creationId xmlns:a16="http://schemas.microsoft.com/office/drawing/2014/main" id="{3E585AE5-6669-441F-9E8A-E4C2D5177D92}"/>
              </a:ext>
            </a:extLst>
          </p:cNvPr>
          <p:cNvSpPr>
            <a:spLocks noGrp="1"/>
          </p:cNvSpPr>
          <p:nvPr>
            <p:ph type="title"/>
          </p:nvPr>
        </p:nvSpPr>
        <p:spPr>
          <a:xfrm>
            <a:off x="838200" y="1157473"/>
            <a:ext cx="10515600" cy="879669"/>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B96795C-560C-46AC-BB88-A9E4EB1B7CB3}"/>
              </a:ext>
            </a:extLst>
          </p:cNvPr>
          <p:cNvSpPr>
            <a:spLocks noGrp="1"/>
          </p:cNvSpPr>
          <p:nvPr>
            <p:ph type="body" idx="1"/>
          </p:nvPr>
        </p:nvSpPr>
        <p:spPr>
          <a:xfrm>
            <a:off x="838200" y="2127687"/>
            <a:ext cx="10515600" cy="404927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12D0B4-AA07-465C-A9AE-8AE65763F3AB}"/>
              </a:ext>
            </a:extLst>
          </p:cNvPr>
          <p:cNvSpPr>
            <a:spLocks noGrp="1"/>
          </p:cNvSpPr>
          <p:nvPr>
            <p:ph type="dt" sz="half" idx="2"/>
          </p:nvPr>
        </p:nvSpPr>
        <p:spPr>
          <a:xfrm>
            <a:off x="838200" y="6483675"/>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479195-DBEF-4951-8892-65888D3390B7}" type="datetimeFigureOut">
              <a:rPr lang="en-US" smtClean="0"/>
              <a:t>3/23/2026</a:t>
            </a:fld>
            <a:endParaRPr lang="en-US"/>
          </a:p>
        </p:txBody>
      </p:sp>
      <p:sp>
        <p:nvSpPr>
          <p:cNvPr id="5" name="Footer Placeholder 4">
            <a:extLst>
              <a:ext uri="{FF2B5EF4-FFF2-40B4-BE49-F238E27FC236}">
                <a16:creationId xmlns:a16="http://schemas.microsoft.com/office/drawing/2014/main" id="{267DF444-C1CD-4FC9-8E6B-B73AE813C6FB}"/>
              </a:ext>
            </a:extLst>
          </p:cNvPr>
          <p:cNvSpPr>
            <a:spLocks noGrp="1"/>
          </p:cNvSpPr>
          <p:nvPr>
            <p:ph type="ftr" sz="quarter" idx="3"/>
          </p:nvPr>
        </p:nvSpPr>
        <p:spPr>
          <a:xfrm>
            <a:off x="4038600" y="6483675"/>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1A134A9-1495-4C20-8A1B-DC7BAD765BD7}"/>
              </a:ext>
            </a:extLst>
          </p:cNvPr>
          <p:cNvSpPr>
            <a:spLocks noGrp="1"/>
          </p:cNvSpPr>
          <p:nvPr>
            <p:ph type="sldNum" sz="quarter" idx="4"/>
          </p:nvPr>
        </p:nvSpPr>
        <p:spPr>
          <a:xfrm>
            <a:off x="8610600" y="648367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7FA45E-DCAF-43D2-BB80-7B43D05E2331}" type="slidenum">
              <a:rPr lang="en-US" smtClean="0"/>
              <a:t>‹#›</a:t>
            </a:fld>
            <a:endParaRPr lang="en-US"/>
          </a:p>
        </p:txBody>
      </p:sp>
      <p:pic>
        <p:nvPicPr>
          <p:cNvPr id="11" name="Picture 10">
            <a:extLst>
              <a:ext uri="{FF2B5EF4-FFF2-40B4-BE49-F238E27FC236}">
                <a16:creationId xmlns:a16="http://schemas.microsoft.com/office/drawing/2014/main" id="{CAB3AD83-A842-4614-BE20-A18EFAAED3DF}"/>
              </a:ext>
            </a:extLst>
          </p:cNvPr>
          <p:cNvPicPr>
            <a:picLocks noChangeAspect="1"/>
          </p:cNvPicPr>
          <p:nvPr userDrawn="1"/>
        </p:nvPicPr>
        <p:blipFill>
          <a:blip r:embed="rId17"/>
          <a:stretch>
            <a:fillRect/>
          </a:stretch>
        </p:blipFill>
        <p:spPr>
          <a:xfrm>
            <a:off x="-10159" y="0"/>
            <a:ext cx="7291754" cy="2060263"/>
          </a:xfrm>
          <a:prstGeom prst="rect">
            <a:avLst/>
          </a:prstGeom>
        </p:spPr>
      </p:pic>
      <p:pic>
        <p:nvPicPr>
          <p:cNvPr id="14" name="Picture 13">
            <a:extLst>
              <a:ext uri="{FF2B5EF4-FFF2-40B4-BE49-F238E27FC236}">
                <a16:creationId xmlns:a16="http://schemas.microsoft.com/office/drawing/2014/main" id="{7DE80ABF-164E-420E-9E37-977B0BED338B}"/>
              </a:ext>
            </a:extLst>
          </p:cNvPr>
          <p:cNvPicPr>
            <a:picLocks noChangeAspect="1"/>
          </p:cNvPicPr>
          <p:nvPr userDrawn="1"/>
        </p:nvPicPr>
        <p:blipFill rotWithShape="1">
          <a:blip r:embed="rId18"/>
          <a:srcRect t="14995" b="63810"/>
          <a:stretch/>
        </p:blipFill>
        <p:spPr>
          <a:xfrm>
            <a:off x="4058920" y="6370911"/>
            <a:ext cx="8153400" cy="487985"/>
          </a:xfrm>
          <a:prstGeom prst="rect">
            <a:avLst/>
          </a:prstGeom>
        </p:spPr>
      </p:pic>
      <p:pic>
        <p:nvPicPr>
          <p:cNvPr id="7" name="image2.jpeg">
            <a:extLst>
              <a:ext uri="{FF2B5EF4-FFF2-40B4-BE49-F238E27FC236}">
                <a16:creationId xmlns:a16="http://schemas.microsoft.com/office/drawing/2014/main" id="{DD4CE5F9-DC4B-B36D-182B-2007F7EBD850}"/>
              </a:ext>
            </a:extLst>
          </p:cNvPr>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61266" y="6178885"/>
            <a:ext cx="655646" cy="651525"/>
          </a:xfrm>
          <a:prstGeom prst="flowChartConnector">
            <a:avLst/>
          </a:prstGeom>
        </p:spPr>
      </p:pic>
      <p:pic>
        <p:nvPicPr>
          <p:cNvPr id="8" name="Picture 2">
            <a:extLst>
              <a:ext uri="{FF2B5EF4-FFF2-40B4-BE49-F238E27FC236}">
                <a16:creationId xmlns:a16="http://schemas.microsoft.com/office/drawing/2014/main" id="{DF403346-A1A5-91A3-DCB2-CE1563BFE9A1}"/>
              </a:ext>
            </a:extLst>
          </p:cNvPr>
          <p:cNvPicPr>
            <a:picLocks noChangeAspect="1" noChangeArrowheads="1"/>
          </p:cNvPicPr>
          <p:nvPr userDrawn="1"/>
        </p:nvPicPr>
        <p:blipFill rotWithShape="1">
          <a:blip r:embed="rId20">
            <a:extLst>
              <a:ext uri="{28A0092B-C50C-407E-A947-70E740481C1C}">
                <a14:useLocalDpi xmlns:a14="http://schemas.microsoft.com/office/drawing/2010/main" val="0"/>
              </a:ext>
            </a:extLst>
          </a:blip>
          <a:srcRect l="18185" r="16808"/>
          <a:stretch/>
        </p:blipFill>
        <p:spPr bwMode="auto">
          <a:xfrm>
            <a:off x="589967" y="6180544"/>
            <a:ext cx="635305" cy="651525"/>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10" name="Picture 9" descr="Logo, company name&#10;&#10;Description automatically generated">
            <a:extLst>
              <a:ext uri="{FF2B5EF4-FFF2-40B4-BE49-F238E27FC236}">
                <a16:creationId xmlns:a16="http://schemas.microsoft.com/office/drawing/2014/main" id="{BEAD3FAF-6842-B571-30D2-87EBAEB73083}"/>
              </a:ext>
            </a:extLst>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1095366" y="6186663"/>
            <a:ext cx="658607" cy="651525"/>
          </a:xfrm>
          <a:prstGeom prst="flowChartConnector">
            <a:avLst/>
          </a:prstGeom>
        </p:spPr>
      </p:pic>
    </p:spTree>
    <p:extLst>
      <p:ext uri="{BB962C8B-B14F-4D97-AF65-F5344CB8AC3E}">
        <p14:creationId xmlns:p14="http://schemas.microsoft.com/office/powerpoint/2010/main" val="476704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5"/>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5"/>
        </a:buClr>
        <a:buFont typeface="Courier New" panose="02070309020205020404" pitchFamily="49" charset="0"/>
        <a:buChar char="o"/>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11.jpeg"/></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jpeg"/></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20.png"/><Relationship Id="rId5" Type="http://schemas.openxmlformats.org/officeDocument/2006/relationships/image" Target="../media/image19.jpeg"/><Relationship Id="rId4" Type="http://schemas.openxmlformats.org/officeDocument/2006/relationships/image" Target="../media/image18.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F8CC5-D1FA-88F5-CD86-7D6FCADC1D0E}"/>
              </a:ext>
            </a:extLst>
          </p:cNvPr>
          <p:cNvSpPr>
            <a:spLocks noGrp="1"/>
          </p:cNvSpPr>
          <p:nvPr>
            <p:ph type="title"/>
          </p:nvPr>
        </p:nvSpPr>
        <p:spPr>
          <a:xfrm>
            <a:off x="838318" y="1574007"/>
            <a:ext cx="6970018" cy="879669"/>
          </a:xfrm>
        </p:spPr>
        <p:txBody>
          <a:bodyPr>
            <a:normAutofit fontScale="90000"/>
          </a:bodyPr>
          <a:lstStyle/>
          <a:p>
            <a:r>
              <a:rPr lang="en-US" dirty="0"/>
              <a:t>SPCC/FRP Inspection Process</a:t>
            </a:r>
            <a:br>
              <a:rPr lang="en-US" dirty="0"/>
            </a:br>
            <a:endParaRPr lang="en-US" dirty="0"/>
          </a:p>
        </p:txBody>
      </p:sp>
      <p:pic>
        <p:nvPicPr>
          <p:cNvPr id="4" name="Picture 3" descr="A picture containing sky, outdoor, building, tower&#10;&#10;Description automatically generated">
            <a:extLst>
              <a:ext uri="{FF2B5EF4-FFF2-40B4-BE49-F238E27FC236}">
                <a16:creationId xmlns:a16="http://schemas.microsoft.com/office/drawing/2014/main" id="{F38BE270-A2BB-5A0A-4B7D-4949B5098A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00563" y="2150343"/>
            <a:ext cx="5053119" cy="3789839"/>
          </a:xfrm>
          <a:prstGeom prst="rect">
            <a:avLst/>
          </a:prstGeom>
        </p:spPr>
      </p:pic>
      <p:pic>
        <p:nvPicPr>
          <p:cNvPr id="6" name="Picture 5" descr="A picture containing sky, outdoor, building&#10;&#10;Description automatically generated">
            <a:extLst>
              <a:ext uri="{FF2B5EF4-FFF2-40B4-BE49-F238E27FC236}">
                <a16:creationId xmlns:a16="http://schemas.microsoft.com/office/drawing/2014/main" id="{02B32C14-F8C9-43D8-793C-9B6F58F00A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9707" y="2150342"/>
            <a:ext cx="5053120" cy="3789840"/>
          </a:xfrm>
          <a:prstGeom prst="rect">
            <a:avLst/>
          </a:prstGeom>
        </p:spPr>
      </p:pic>
    </p:spTree>
    <p:extLst>
      <p:ext uri="{BB962C8B-B14F-4D97-AF65-F5344CB8AC3E}">
        <p14:creationId xmlns:p14="http://schemas.microsoft.com/office/powerpoint/2010/main" val="14976590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D7DFD-E127-1D63-CB4E-050D57BD4B3D}"/>
              </a:ext>
            </a:extLst>
          </p:cNvPr>
          <p:cNvSpPr>
            <a:spLocks noGrp="1"/>
          </p:cNvSpPr>
          <p:nvPr>
            <p:ph type="title"/>
          </p:nvPr>
        </p:nvSpPr>
        <p:spPr>
          <a:xfrm>
            <a:off x="839788" y="457200"/>
            <a:ext cx="3932237" cy="1600200"/>
          </a:xfrm>
        </p:spPr>
        <p:txBody>
          <a:bodyPr anchor="b">
            <a:normAutofit fontScale="90000"/>
          </a:bodyPr>
          <a:lstStyle/>
          <a:p>
            <a:br>
              <a:rPr lang="en-US" b="1" i="1"/>
            </a:br>
            <a:r>
              <a:rPr lang="en-US" sz="4400" b="1" i="1"/>
              <a:t>Records Reviews</a:t>
            </a:r>
            <a:br>
              <a:rPr lang="en-US" b="1"/>
            </a:br>
            <a:endParaRPr lang="en-US"/>
          </a:p>
        </p:txBody>
      </p:sp>
      <p:pic>
        <p:nvPicPr>
          <p:cNvPr id="1026" name="Picture 2" descr="Commercial Appraisal Review Forms: Advice for Lenders and Reviewers ...">
            <a:extLst>
              <a:ext uri="{FF2B5EF4-FFF2-40B4-BE49-F238E27FC236}">
                <a16:creationId xmlns:a16="http://schemas.microsoft.com/office/drawing/2014/main" id="{1DC3DCD5-D34C-B8D1-4DDA-213500C70FA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270230" y="2353456"/>
            <a:ext cx="4085158" cy="3063869"/>
          </a:xfrm>
          <a:prstGeom prst="rect">
            <a:avLst/>
          </a:prstGeom>
          <a:solidFill>
            <a:srgbClr val="FFFFFF"/>
          </a:solidFill>
        </p:spPr>
      </p:pic>
      <p:sp>
        <p:nvSpPr>
          <p:cNvPr id="4" name="Content Placeholder 3">
            <a:extLst>
              <a:ext uri="{FF2B5EF4-FFF2-40B4-BE49-F238E27FC236}">
                <a16:creationId xmlns:a16="http://schemas.microsoft.com/office/drawing/2014/main" id="{4663002E-441F-37E7-1590-0E899F9A85BB}"/>
              </a:ext>
            </a:extLst>
          </p:cNvPr>
          <p:cNvSpPr>
            <a:spLocks noGrp="1"/>
          </p:cNvSpPr>
          <p:nvPr>
            <p:ph type="body" sz="half" idx="2"/>
          </p:nvPr>
        </p:nvSpPr>
        <p:spPr>
          <a:xfrm>
            <a:off x="839788" y="2057400"/>
            <a:ext cx="6235569" cy="3811588"/>
          </a:xfrm>
        </p:spPr>
        <p:txBody>
          <a:bodyPr vert="horz" lIns="91440" tIns="45720" rIns="91440" bIns="45720" rtlCol="0">
            <a:normAutofit lnSpcReduction="10000"/>
          </a:bodyPr>
          <a:lstStyle/>
          <a:p>
            <a:pPr marL="342900" indent="-342900">
              <a:buFont typeface="Wingdings" panose="05000000000000000000" pitchFamily="2" charset="2"/>
              <a:buChar char="§"/>
            </a:pPr>
            <a:endParaRPr lang="en-US" sz="2000" dirty="0"/>
          </a:p>
          <a:p>
            <a:pPr marL="342900" indent="-342900">
              <a:buFont typeface="Wingdings" panose="05000000000000000000" pitchFamily="2" charset="2"/>
              <a:buChar char="§"/>
            </a:pPr>
            <a:r>
              <a:rPr lang="en-US" sz="2000" dirty="0"/>
              <a:t>Verify SPCC/FRP/ERAP is available to response personnel </a:t>
            </a:r>
          </a:p>
          <a:p>
            <a:pPr marL="342900" indent="-342900">
              <a:buFont typeface="Wingdings" panose="05000000000000000000" pitchFamily="2" charset="2"/>
              <a:buChar char="§"/>
            </a:pPr>
            <a:r>
              <a:rPr lang="en-US" sz="2000" dirty="0"/>
              <a:t>Equipment Inspection Logs</a:t>
            </a:r>
            <a:endParaRPr lang="en-US" sz="2000" dirty="0">
              <a:ea typeface="Calibri"/>
              <a:cs typeface="Calibri"/>
            </a:endParaRPr>
          </a:p>
          <a:p>
            <a:pPr marL="342900" indent="-342900">
              <a:buFont typeface="Wingdings" panose="05000000000000000000" pitchFamily="2" charset="2"/>
              <a:buChar char="§"/>
            </a:pPr>
            <a:r>
              <a:rPr lang="en-US" sz="2000" dirty="0"/>
              <a:t>Drainage logs</a:t>
            </a:r>
          </a:p>
          <a:p>
            <a:pPr marL="342900" indent="-342900">
              <a:buFont typeface="Wingdings" panose="05000000000000000000" pitchFamily="2" charset="2"/>
              <a:buChar char="§"/>
            </a:pPr>
            <a:r>
              <a:rPr lang="en-US" sz="2000" dirty="0"/>
              <a:t>Discharge Prevention Meeting Logs</a:t>
            </a:r>
            <a:endParaRPr lang="en-US" sz="2000" dirty="0">
              <a:ea typeface="Calibri"/>
              <a:cs typeface="Calibri"/>
            </a:endParaRPr>
          </a:p>
          <a:p>
            <a:pPr marL="342900" indent="-342900">
              <a:buFont typeface="Wingdings" panose="05000000000000000000" pitchFamily="2" charset="2"/>
              <a:buChar char="§"/>
            </a:pPr>
            <a:r>
              <a:rPr lang="en-US" sz="2000" dirty="0"/>
              <a:t>Drill, exercise and equipment deployment logs</a:t>
            </a:r>
          </a:p>
          <a:p>
            <a:pPr marL="342900" indent="-342900">
              <a:buFont typeface="Wingdings" panose="05000000000000000000" pitchFamily="2" charset="2"/>
              <a:buChar char="§"/>
            </a:pPr>
            <a:r>
              <a:rPr lang="en-US" sz="2000" dirty="0"/>
              <a:t>Integrity testing (API 653, STI SP001)</a:t>
            </a:r>
          </a:p>
          <a:p>
            <a:pPr marL="342900" lvl="0" indent="-342900">
              <a:buFont typeface="Wingdings" panose="05000000000000000000" pitchFamily="2" charset="2"/>
              <a:buChar char="§"/>
            </a:pPr>
            <a:r>
              <a:rPr lang="en-US" sz="2000" dirty="0"/>
              <a:t>Training records</a:t>
            </a:r>
          </a:p>
          <a:p>
            <a:pPr marL="342900" lvl="0" indent="-342900">
              <a:buFont typeface="Wingdings" panose="05000000000000000000" pitchFamily="2" charset="2"/>
              <a:buChar char="§"/>
            </a:pPr>
            <a:r>
              <a:rPr lang="en-US" sz="2000" dirty="0"/>
              <a:t> PREP program implementation</a:t>
            </a:r>
          </a:p>
        </p:txBody>
      </p:sp>
    </p:spTree>
    <p:extLst>
      <p:ext uri="{BB962C8B-B14F-4D97-AF65-F5344CB8AC3E}">
        <p14:creationId xmlns:p14="http://schemas.microsoft.com/office/powerpoint/2010/main" val="28527110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9" name="Rectangle 2"/>
          <p:cNvSpPr>
            <a:spLocks noGrp="1" noChangeArrowheads="1"/>
          </p:cNvSpPr>
          <p:nvPr>
            <p:ph type="title"/>
          </p:nvPr>
        </p:nvSpPr>
        <p:spPr/>
        <p:txBody>
          <a:bodyPr/>
          <a:lstStyle/>
          <a:p>
            <a:r>
              <a:rPr lang="en-US" b="1"/>
              <a:t>Field Inspection</a:t>
            </a:r>
          </a:p>
        </p:txBody>
      </p:sp>
      <p:sp>
        <p:nvSpPr>
          <p:cNvPr id="4" name="Content Placeholder 3">
            <a:extLst>
              <a:ext uri="{FF2B5EF4-FFF2-40B4-BE49-F238E27FC236}">
                <a16:creationId xmlns:a16="http://schemas.microsoft.com/office/drawing/2014/main" id="{13DE398F-621B-FB28-F089-44DA9240D934}"/>
              </a:ext>
            </a:extLst>
          </p:cNvPr>
          <p:cNvSpPr>
            <a:spLocks noGrp="1"/>
          </p:cNvSpPr>
          <p:nvPr>
            <p:ph idx="1"/>
          </p:nvPr>
        </p:nvSpPr>
        <p:spPr>
          <a:xfrm>
            <a:off x="537817" y="1911971"/>
            <a:ext cx="7011504" cy="4013321"/>
          </a:xfrm>
        </p:spPr>
        <p:txBody>
          <a:bodyPr vert="horz" lIns="91440" tIns="45720" rIns="91440" bIns="45720" rtlCol="0" anchor="t">
            <a:normAutofit/>
          </a:bodyPr>
          <a:lstStyle/>
          <a:p>
            <a:pPr lvl="0"/>
            <a:r>
              <a:rPr lang="en-US" dirty="0"/>
              <a:t>Verify plan accuracy</a:t>
            </a:r>
          </a:p>
          <a:p>
            <a:r>
              <a:rPr lang="en-US" dirty="0">
                <a:cs typeface="Segoe UI"/>
              </a:rPr>
              <a:t>Secondary containment adequacy (</a:t>
            </a:r>
            <a:r>
              <a:rPr lang="en-US" dirty="0">
                <a:ea typeface="+mn-lt"/>
                <a:cs typeface="+mn-lt"/>
              </a:rPr>
              <a:t>Appendix F 1.8.1.3)</a:t>
            </a:r>
          </a:p>
          <a:p>
            <a:r>
              <a:rPr lang="en-US" dirty="0">
                <a:cs typeface="Segoe UI"/>
              </a:rPr>
              <a:t>Facility components are in good working order</a:t>
            </a:r>
            <a:endParaRPr lang="en-US" dirty="0"/>
          </a:p>
          <a:p>
            <a:r>
              <a:rPr lang="en-US" dirty="0"/>
              <a:t>Hazard evaluation and vulnerability analysis accurate</a:t>
            </a:r>
            <a:endParaRPr lang="en-US" dirty="0">
              <a:cs typeface="Segoe UI"/>
            </a:endParaRPr>
          </a:p>
          <a:p>
            <a:r>
              <a:rPr lang="en-US" dirty="0">
                <a:cs typeface="Segoe UI"/>
              </a:rPr>
              <a:t>Facility diagrams are accurate</a:t>
            </a:r>
          </a:p>
          <a:p>
            <a:endParaRPr lang="en-US" dirty="0">
              <a:cs typeface="Segoe UI"/>
            </a:endParaRPr>
          </a:p>
          <a:p>
            <a:pPr marL="0" indent="0">
              <a:buNone/>
            </a:pPr>
            <a:endParaRPr lang="en-US" dirty="0">
              <a:cs typeface="Segoe UI"/>
            </a:endParaRPr>
          </a:p>
          <a:p>
            <a:endParaRPr lang="en-US" dirty="0">
              <a:cs typeface="Segoe UI"/>
            </a:endParaRPr>
          </a:p>
        </p:txBody>
      </p:sp>
      <p:sp>
        <p:nvSpPr>
          <p:cNvPr id="106498" name="Rectangle 6"/>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b="1">
                <a:solidFill>
                  <a:srgbClr val="000000"/>
                </a:solidFill>
                <a:latin typeface="Times New Roman" pitchFamily="18" charset="0"/>
              </a:defRPr>
            </a:lvl1pPr>
            <a:lvl2pPr marL="742950" indent="-285750" eaLnBrk="0" hangingPunct="0">
              <a:defRPr sz="2000" b="1">
                <a:solidFill>
                  <a:srgbClr val="000000"/>
                </a:solidFill>
                <a:latin typeface="Times New Roman" pitchFamily="18" charset="0"/>
              </a:defRPr>
            </a:lvl2pPr>
            <a:lvl3pPr marL="1143000" indent="-228600" eaLnBrk="0" hangingPunct="0">
              <a:defRPr sz="2000" b="1">
                <a:solidFill>
                  <a:srgbClr val="000000"/>
                </a:solidFill>
                <a:latin typeface="Times New Roman" pitchFamily="18" charset="0"/>
              </a:defRPr>
            </a:lvl3pPr>
            <a:lvl4pPr marL="1600200" indent="-228600" eaLnBrk="0" hangingPunct="0">
              <a:defRPr sz="2000" b="1">
                <a:solidFill>
                  <a:srgbClr val="000000"/>
                </a:solidFill>
                <a:latin typeface="Times New Roman" pitchFamily="18" charset="0"/>
              </a:defRPr>
            </a:lvl4pPr>
            <a:lvl5pPr marL="2057400" indent="-228600" eaLnBrk="0" hangingPunct="0">
              <a:defRPr sz="2000" b="1">
                <a:solidFill>
                  <a:srgbClr val="000000"/>
                </a:solidFill>
                <a:latin typeface="Times New Roman" pitchFamily="18" charset="0"/>
              </a:defRPr>
            </a:lvl5pPr>
            <a:lvl6pPr marL="2514600" indent="-228600" algn="ctr" eaLnBrk="0" fontAlgn="base" hangingPunct="0">
              <a:spcBef>
                <a:spcPct val="0"/>
              </a:spcBef>
              <a:spcAft>
                <a:spcPct val="0"/>
              </a:spcAft>
              <a:defRPr sz="2000" b="1">
                <a:solidFill>
                  <a:srgbClr val="000000"/>
                </a:solidFill>
                <a:latin typeface="Times New Roman" pitchFamily="18" charset="0"/>
              </a:defRPr>
            </a:lvl6pPr>
            <a:lvl7pPr marL="2971800" indent="-228600" algn="ctr" eaLnBrk="0" fontAlgn="base" hangingPunct="0">
              <a:spcBef>
                <a:spcPct val="0"/>
              </a:spcBef>
              <a:spcAft>
                <a:spcPct val="0"/>
              </a:spcAft>
              <a:defRPr sz="2000" b="1">
                <a:solidFill>
                  <a:srgbClr val="000000"/>
                </a:solidFill>
                <a:latin typeface="Times New Roman" pitchFamily="18" charset="0"/>
              </a:defRPr>
            </a:lvl7pPr>
            <a:lvl8pPr marL="3429000" indent="-228600" algn="ctr" eaLnBrk="0" fontAlgn="base" hangingPunct="0">
              <a:spcBef>
                <a:spcPct val="0"/>
              </a:spcBef>
              <a:spcAft>
                <a:spcPct val="0"/>
              </a:spcAft>
              <a:defRPr sz="2000" b="1">
                <a:solidFill>
                  <a:srgbClr val="000000"/>
                </a:solidFill>
                <a:latin typeface="Times New Roman" pitchFamily="18" charset="0"/>
              </a:defRPr>
            </a:lvl8pPr>
            <a:lvl9pPr marL="3886200" indent="-228600" algn="ctr" eaLnBrk="0" fontAlgn="base" hangingPunct="0">
              <a:spcBef>
                <a:spcPct val="0"/>
              </a:spcBef>
              <a:spcAft>
                <a:spcPct val="0"/>
              </a:spcAft>
              <a:defRPr sz="2000" b="1">
                <a:solidFill>
                  <a:srgbClr val="000000"/>
                </a:solidFill>
                <a:latin typeface="Times New Roman" pitchFamily="18"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B50FF033-6E3E-4123-A83D-A68625BE005E}" type="slidenum">
              <a:rPr kumimoji="0" lang="en-US" sz="1400" b="0" i="0" u="none" strike="noStrike" kern="1200" cap="none" spc="0" normalizeH="0" baseline="0" noProof="0">
                <a:ln>
                  <a:noFill/>
                </a:ln>
                <a:solidFill>
                  <a:prstClr val="black"/>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400" b="0" i="0" u="none" strike="noStrike" kern="1200" cap="none" spc="0" normalizeH="0" baseline="0" noProof="0">
              <a:ln>
                <a:noFill/>
              </a:ln>
              <a:solidFill>
                <a:prstClr val="black"/>
              </a:solidFill>
              <a:effectLst/>
              <a:uLnTx/>
              <a:uFillTx/>
              <a:latin typeface="Arial" charset="0"/>
              <a:ea typeface="+mn-ea"/>
              <a:cs typeface="+mn-cs"/>
            </a:endParaRPr>
          </a:p>
        </p:txBody>
      </p:sp>
      <p:pic>
        <p:nvPicPr>
          <p:cNvPr id="2" name="Picture 1" descr="A picture containing outdoor, fire, hydrant, rock&#10;&#10;Description automatically generated">
            <a:extLst>
              <a:ext uri="{FF2B5EF4-FFF2-40B4-BE49-F238E27FC236}">
                <a16:creationId xmlns:a16="http://schemas.microsoft.com/office/drawing/2014/main" id="{CD7A732C-E323-0F40-9496-85B4B19B09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7497558" y="2212146"/>
            <a:ext cx="4153452" cy="3115089"/>
          </a:xfrm>
          <a:prstGeom prst="rect">
            <a:avLst/>
          </a:prstGeom>
        </p:spPr>
      </p:pic>
      <p:pic>
        <p:nvPicPr>
          <p:cNvPr id="6" name="Picture 5" descr="A picture containing outdoor, hydrant, outdoor object&#10;&#10;Description automatically generated">
            <a:extLst>
              <a:ext uri="{FF2B5EF4-FFF2-40B4-BE49-F238E27FC236}">
                <a16:creationId xmlns:a16="http://schemas.microsoft.com/office/drawing/2014/main" id="{E07B48F5-3420-AC30-C088-5C848D9FA7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9577998" y="1132096"/>
            <a:ext cx="2704548" cy="2028411"/>
          </a:xfrm>
          <a:prstGeom prst="rect">
            <a:avLst/>
          </a:prstGeom>
        </p:spPr>
      </p:pic>
      <p:pic>
        <p:nvPicPr>
          <p:cNvPr id="7" name="Picture 6">
            <a:extLst>
              <a:ext uri="{FF2B5EF4-FFF2-40B4-BE49-F238E27FC236}">
                <a16:creationId xmlns:a16="http://schemas.microsoft.com/office/drawing/2014/main" id="{EC9EFB73-4A86-8FCD-4806-B4FD3D6DAA13}"/>
              </a:ext>
            </a:extLst>
          </p:cNvPr>
          <p:cNvPicPr>
            <a:picLocks noChangeAspect="1"/>
          </p:cNvPicPr>
          <p:nvPr/>
        </p:nvPicPr>
        <p:blipFill>
          <a:blip r:embed="rId5"/>
          <a:stretch>
            <a:fillRect/>
          </a:stretch>
        </p:blipFill>
        <p:spPr>
          <a:xfrm>
            <a:off x="7549321" y="451852"/>
            <a:ext cx="2191702" cy="2920237"/>
          </a:xfrm>
          <a:prstGeom prst="rect">
            <a:avLst/>
          </a:prstGeom>
        </p:spPr>
      </p:pic>
      <p:sp>
        <p:nvSpPr>
          <p:cNvPr id="3" name="TextBox 2">
            <a:extLst>
              <a:ext uri="{FF2B5EF4-FFF2-40B4-BE49-F238E27FC236}">
                <a16:creationId xmlns:a16="http://schemas.microsoft.com/office/drawing/2014/main" id="{E6E7754B-E829-8600-CC0A-50EAC004153A}"/>
              </a:ext>
            </a:extLst>
          </p:cNvPr>
          <p:cNvSpPr txBox="1"/>
          <p:nvPr/>
        </p:nvSpPr>
        <p:spPr>
          <a:xfrm>
            <a:off x="654731" y="5661751"/>
            <a:ext cx="6118578" cy="369332"/>
          </a:xfrm>
          <a:prstGeom prst="rect">
            <a:avLst/>
          </a:prstGeom>
          <a:noFill/>
        </p:spPr>
        <p:txBody>
          <a:bodyPr wrap="square">
            <a:spAutoFit/>
          </a:bodyPr>
          <a:lstStyle/>
          <a:p>
            <a:endParaRPr lang="en-US" sz="1800" dirty="0">
              <a:solidFill>
                <a:schemeClr val="accent1">
                  <a:lumMod val="60000"/>
                  <a:lumOff val="40000"/>
                </a:schemeClr>
              </a:solidFill>
            </a:endParaRPr>
          </a:p>
        </p:txBody>
      </p:sp>
    </p:spTree>
    <p:extLst>
      <p:ext uri="{BB962C8B-B14F-4D97-AF65-F5344CB8AC3E}">
        <p14:creationId xmlns:p14="http://schemas.microsoft.com/office/powerpoint/2010/main" val="40040277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337ED-2304-A788-87B5-D0D4C49C232D}"/>
              </a:ext>
            </a:extLst>
          </p:cNvPr>
          <p:cNvSpPr>
            <a:spLocks noGrp="1"/>
          </p:cNvSpPr>
          <p:nvPr>
            <p:ph type="title"/>
          </p:nvPr>
        </p:nvSpPr>
        <p:spPr>
          <a:xfrm>
            <a:off x="838200" y="893135"/>
            <a:ext cx="10515600" cy="1097711"/>
          </a:xfrm>
        </p:spPr>
        <p:txBody>
          <a:bodyPr>
            <a:normAutofit fontScale="90000"/>
          </a:bodyPr>
          <a:lstStyle/>
          <a:p>
            <a:r>
              <a:rPr lang="en-US" b="1"/>
              <a:t>Response Equipment (Appendix F </a:t>
            </a:r>
            <a:r>
              <a:rPr lang="en-US">
                <a:ea typeface="+mj-lt"/>
                <a:cs typeface="+mj-lt"/>
              </a:rPr>
              <a:t>1.8.1.2)</a:t>
            </a:r>
            <a:endParaRPr lang="en-US">
              <a:cs typeface="Segoe UI Semibold"/>
            </a:endParaRPr>
          </a:p>
        </p:txBody>
      </p:sp>
      <p:sp>
        <p:nvSpPr>
          <p:cNvPr id="4" name="Content Placeholder 3">
            <a:extLst>
              <a:ext uri="{FF2B5EF4-FFF2-40B4-BE49-F238E27FC236}">
                <a16:creationId xmlns:a16="http://schemas.microsoft.com/office/drawing/2014/main" id="{46EF4B57-1CD8-6E2D-5A4A-DCF6961B6BA7}"/>
              </a:ext>
            </a:extLst>
          </p:cNvPr>
          <p:cNvSpPr>
            <a:spLocks noGrp="1"/>
          </p:cNvSpPr>
          <p:nvPr>
            <p:ph idx="1"/>
          </p:nvPr>
        </p:nvSpPr>
        <p:spPr>
          <a:xfrm>
            <a:off x="4087184" y="2163641"/>
            <a:ext cx="7276164" cy="4013321"/>
          </a:xfrm>
        </p:spPr>
        <p:txBody>
          <a:bodyPr/>
          <a:lstStyle/>
          <a:p>
            <a:r>
              <a:rPr lang="en-US" dirty="0"/>
              <a:t>Verify equipment listed in plan is accurate </a:t>
            </a:r>
          </a:p>
          <a:p>
            <a:r>
              <a:rPr lang="en-US" dirty="0"/>
              <a:t>Verify testing/deployment records are accurate and up to date</a:t>
            </a:r>
          </a:p>
          <a:p>
            <a:r>
              <a:rPr lang="en-US" dirty="0"/>
              <a:t>If fully OSRO dependent, how do you ensure OSRO knows where to deploy and with what equipment?</a:t>
            </a:r>
          </a:p>
          <a:p>
            <a:pPr marL="0" indent="0">
              <a:buNone/>
            </a:pPr>
            <a:endParaRPr lang="en-US" dirty="0"/>
          </a:p>
        </p:txBody>
      </p:sp>
      <p:pic>
        <p:nvPicPr>
          <p:cNvPr id="5" name="Picture 4" descr="A picture containing box&#10;&#10;Description automatically generated">
            <a:extLst>
              <a:ext uri="{FF2B5EF4-FFF2-40B4-BE49-F238E27FC236}">
                <a16:creationId xmlns:a16="http://schemas.microsoft.com/office/drawing/2014/main" id="{A284757A-55F6-82DD-3EE5-DD3A2DA024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333480" y="2593996"/>
            <a:ext cx="3961376" cy="2971032"/>
          </a:xfrm>
          <a:prstGeom prst="rect">
            <a:avLst/>
          </a:prstGeom>
        </p:spPr>
      </p:pic>
    </p:spTree>
    <p:extLst>
      <p:ext uri="{BB962C8B-B14F-4D97-AF65-F5344CB8AC3E}">
        <p14:creationId xmlns:p14="http://schemas.microsoft.com/office/powerpoint/2010/main" val="2129064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picture containing ground, outdoor&#10;&#10;Description automatically generated">
            <a:extLst>
              <a:ext uri="{FF2B5EF4-FFF2-40B4-BE49-F238E27FC236}">
                <a16:creationId xmlns:a16="http://schemas.microsoft.com/office/drawing/2014/main" id="{D3AE8321-701D-00CE-09DB-8F3D3E6341E1}"/>
              </a:ext>
            </a:extLst>
          </p:cNvPr>
          <p:cNvPicPr>
            <a:picLocks noChangeAspect="1"/>
          </p:cNvPicPr>
          <p:nvPr/>
        </p:nvPicPr>
        <p:blipFill rotWithShape="1">
          <a:blip r:embed="rId3">
            <a:extLst>
              <a:ext uri="{28A0092B-C50C-407E-A947-70E740481C1C}">
                <a14:useLocalDpi xmlns:a14="http://schemas.microsoft.com/office/drawing/2010/main" val="0"/>
              </a:ext>
            </a:extLst>
          </a:blip>
          <a:srcRect l="2916" t="8452" b="21081"/>
          <a:stretch/>
        </p:blipFill>
        <p:spPr>
          <a:xfrm>
            <a:off x="5163618" y="2257062"/>
            <a:ext cx="6712392" cy="3919900"/>
          </a:xfrm>
          <a:prstGeom prst="rect">
            <a:avLst/>
          </a:prstGeom>
        </p:spPr>
      </p:pic>
      <p:sp>
        <p:nvSpPr>
          <p:cNvPr id="2" name="Title 1">
            <a:extLst>
              <a:ext uri="{FF2B5EF4-FFF2-40B4-BE49-F238E27FC236}">
                <a16:creationId xmlns:a16="http://schemas.microsoft.com/office/drawing/2014/main" id="{2652978A-05CC-7212-0EF0-1EDC6AAF7080}"/>
              </a:ext>
            </a:extLst>
          </p:cNvPr>
          <p:cNvSpPr>
            <a:spLocks noGrp="1"/>
          </p:cNvSpPr>
          <p:nvPr>
            <p:ph type="title"/>
          </p:nvPr>
        </p:nvSpPr>
        <p:spPr>
          <a:xfrm>
            <a:off x="838200" y="1077693"/>
            <a:ext cx="10515600" cy="879669"/>
          </a:xfrm>
        </p:spPr>
        <p:txBody>
          <a:bodyPr/>
          <a:lstStyle/>
          <a:p>
            <a:r>
              <a:rPr lang="en-US" dirty="0"/>
              <a:t>Common Observations</a:t>
            </a:r>
          </a:p>
        </p:txBody>
      </p:sp>
      <p:sp>
        <p:nvSpPr>
          <p:cNvPr id="3" name="Content Placeholder 2">
            <a:extLst>
              <a:ext uri="{FF2B5EF4-FFF2-40B4-BE49-F238E27FC236}">
                <a16:creationId xmlns:a16="http://schemas.microsoft.com/office/drawing/2014/main" id="{FD751480-E2C1-7A53-EBB0-F51462F05B48}"/>
              </a:ext>
            </a:extLst>
          </p:cNvPr>
          <p:cNvSpPr>
            <a:spLocks noGrp="1"/>
          </p:cNvSpPr>
          <p:nvPr>
            <p:ph sz="half" idx="1"/>
          </p:nvPr>
        </p:nvSpPr>
        <p:spPr>
          <a:xfrm>
            <a:off x="724395" y="2257063"/>
            <a:ext cx="4357315" cy="3919900"/>
          </a:xfrm>
        </p:spPr>
        <p:txBody>
          <a:bodyPr>
            <a:normAutofit fontScale="77500" lnSpcReduction="20000"/>
          </a:bodyPr>
          <a:lstStyle/>
          <a:p>
            <a:endParaRPr lang="en-US" sz="3000" dirty="0"/>
          </a:p>
          <a:p>
            <a:r>
              <a:rPr lang="en-US" sz="3000" dirty="0"/>
              <a:t>Leaks from valves and connection points</a:t>
            </a:r>
          </a:p>
          <a:p>
            <a:r>
              <a:rPr lang="en-US" sz="3000" dirty="0"/>
              <a:t>Improperly braced or supported piping</a:t>
            </a:r>
          </a:p>
          <a:p>
            <a:r>
              <a:rPr lang="en-US" sz="3000" dirty="0"/>
              <a:t>Discrepancies with diagrams and facility layout (piping and drainages)</a:t>
            </a:r>
          </a:p>
          <a:p>
            <a:r>
              <a:rPr lang="en-US" sz="3000" dirty="0"/>
              <a:t>Missing inspection documentation</a:t>
            </a:r>
          </a:p>
          <a:p>
            <a:r>
              <a:rPr lang="en-US" sz="3000" dirty="0"/>
              <a:t>Out of date notification lists</a:t>
            </a:r>
          </a:p>
          <a:p>
            <a:pPr marL="0" indent="0">
              <a:buNone/>
            </a:pPr>
            <a:endParaRPr lang="en-US" dirty="0"/>
          </a:p>
          <a:p>
            <a:endParaRPr lang="en-US" dirty="0"/>
          </a:p>
        </p:txBody>
      </p:sp>
      <p:pic>
        <p:nvPicPr>
          <p:cNvPr id="8" name="Content Placeholder 7" descr="A picture containing ground, dirty&#10;&#10;Description automatically generated">
            <a:extLst>
              <a:ext uri="{FF2B5EF4-FFF2-40B4-BE49-F238E27FC236}">
                <a16:creationId xmlns:a16="http://schemas.microsoft.com/office/drawing/2014/main" id="{79760EB2-D6AF-9119-1E4A-19E60E2015EC}"/>
              </a:ext>
            </a:extLst>
          </p:cNvPr>
          <p:cNvPicPr>
            <a:picLocks noGrp="1" noChangeAspect="1"/>
          </p:cNvPicPr>
          <p:nvPr>
            <p:ph sz="half" idx="2"/>
          </p:nvPr>
        </p:nvPicPr>
        <p:blipFill rotWithShape="1">
          <a:blip r:embed="rId4">
            <a:extLst>
              <a:ext uri="{28A0092B-C50C-407E-A947-70E740481C1C}">
                <a14:useLocalDpi xmlns:a14="http://schemas.microsoft.com/office/drawing/2010/main" val="0"/>
              </a:ext>
            </a:extLst>
          </a:blip>
          <a:srcRect t="15733" b="3086"/>
          <a:stretch/>
        </p:blipFill>
        <p:spPr>
          <a:xfrm>
            <a:off x="5245527" y="2257062"/>
            <a:ext cx="6438112" cy="3919901"/>
          </a:xfrm>
        </p:spPr>
      </p:pic>
      <p:pic>
        <p:nvPicPr>
          <p:cNvPr id="12" name="Picture 11" descr="A picture containing grass, outdoor, sky, field&#10;&#10;Description automatically generated">
            <a:extLst>
              <a:ext uri="{FF2B5EF4-FFF2-40B4-BE49-F238E27FC236}">
                <a16:creationId xmlns:a16="http://schemas.microsoft.com/office/drawing/2014/main" id="{A8284747-77A9-2759-9859-7F0B83CFAED1}"/>
              </a:ext>
            </a:extLst>
          </p:cNvPr>
          <p:cNvPicPr>
            <a:picLocks noChangeAspect="1"/>
          </p:cNvPicPr>
          <p:nvPr/>
        </p:nvPicPr>
        <p:blipFill rotWithShape="1">
          <a:blip r:embed="rId5">
            <a:extLst>
              <a:ext uri="{28A0092B-C50C-407E-A947-70E740481C1C}">
                <a14:useLocalDpi xmlns:a14="http://schemas.microsoft.com/office/drawing/2010/main" val="0"/>
              </a:ext>
            </a:extLst>
          </a:blip>
          <a:srcRect l="1718" r="-1718" b="29161"/>
          <a:stretch/>
        </p:blipFill>
        <p:spPr>
          <a:xfrm>
            <a:off x="5163618" y="2257062"/>
            <a:ext cx="6852457" cy="3919900"/>
          </a:xfrm>
          <a:prstGeom prst="rect">
            <a:avLst/>
          </a:prstGeom>
        </p:spPr>
      </p:pic>
      <p:pic>
        <p:nvPicPr>
          <p:cNvPr id="5" name="Picture 4">
            <a:extLst>
              <a:ext uri="{FF2B5EF4-FFF2-40B4-BE49-F238E27FC236}">
                <a16:creationId xmlns:a16="http://schemas.microsoft.com/office/drawing/2014/main" id="{D1AD08FA-BFFD-27EB-5A95-0446B68FA6F5}"/>
              </a:ext>
            </a:extLst>
          </p:cNvPr>
          <p:cNvPicPr>
            <a:picLocks noChangeAspect="1"/>
          </p:cNvPicPr>
          <p:nvPr/>
        </p:nvPicPr>
        <p:blipFill>
          <a:blip r:embed="rId6"/>
          <a:stretch>
            <a:fillRect/>
          </a:stretch>
        </p:blipFill>
        <p:spPr>
          <a:xfrm>
            <a:off x="5163618" y="2257061"/>
            <a:ext cx="6770549" cy="3906704"/>
          </a:xfrm>
          <a:prstGeom prst="rect">
            <a:avLst/>
          </a:prstGeom>
        </p:spPr>
      </p:pic>
    </p:spTree>
    <p:extLst>
      <p:ext uri="{BB962C8B-B14F-4D97-AF65-F5344CB8AC3E}">
        <p14:creationId xmlns:p14="http://schemas.microsoft.com/office/powerpoint/2010/main" val="401723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24F68-4997-4EF7-8A54-C938CA7391CA}"/>
              </a:ext>
            </a:extLst>
          </p:cNvPr>
          <p:cNvSpPr>
            <a:spLocks noGrp="1"/>
          </p:cNvSpPr>
          <p:nvPr>
            <p:ph type="title"/>
          </p:nvPr>
        </p:nvSpPr>
        <p:spPr>
          <a:xfrm>
            <a:off x="778412" y="1006158"/>
            <a:ext cx="10972800" cy="1143000"/>
          </a:xfrm>
        </p:spPr>
        <p:txBody>
          <a:bodyPr>
            <a:normAutofit/>
          </a:bodyPr>
          <a:lstStyle/>
          <a:p>
            <a:pPr lvl="0" eaLnBrk="0" fontAlgn="base" hangingPunct="0">
              <a:lnSpc>
                <a:spcPct val="100000"/>
              </a:lnSpc>
              <a:spcBef>
                <a:spcPct val="30000"/>
              </a:spcBef>
              <a:spcAft>
                <a:spcPct val="0"/>
              </a:spcAft>
              <a:defRPr/>
            </a:pPr>
            <a:br>
              <a:rPr lang="en-US" sz="1400"/>
            </a:br>
            <a:r>
              <a:rPr lang="en-US"/>
              <a:t>Post-Inspection/Drill Follow Up</a:t>
            </a:r>
          </a:p>
        </p:txBody>
      </p:sp>
      <p:sp>
        <p:nvSpPr>
          <p:cNvPr id="7" name="Content Placeholder 3">
            <a:extLst>
              <a:ext uri="{FF2B5EF4-FFF2-40B4-BE49-F238E27FC236}">
                <a16:creationId xmlns:a16="http://schemas.microsoft.com/office/drawing/2014/main" id="{C587FC5E-27C1-49BC-B7E2-6399C5816917}"/>
              </a:ext>
            </a:extLst>
          </p:cNvPr>
          <p:cNvSpPr txBox="1">
            <a:spLocks/>
          </p:cNvSpPr>
          <p:nvPr/>
        </p:nvSpPr>
        <p:spPr>
          <a:xfrm>
            <a:off x="833426" y="2402792"/>
            <a:ext cx="10525148" cy="4013321"/>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chemeClr val="accent5"/>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5"/>
              </a:buClr>
              <a:buFont typeface="Courier New" panose="02070309020205020404" pitchFamily="49" charset="0"/>
              <a:buChar char="o"/>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t>The inspector will debrief with the QI, facility personnel, and/or OSROs</a:t>
            </a:r>
          </a:p>
          <a:p>
            <a:r>
              <a:rPr lang="en-US" sz="2600" dirty="0"/>
              <a:t>The facility will receive a letter documenting the inspections/drill including any findings and recommendations.</a:t>
            </a:r>
          </a:p>
          <a:p>
            <a:r>
              <a:rPr lang="en-US" sz="2600" dirty="0">
                <a:cs typeface="Segoe UI"/>
              </a:rPr>
              <a:t>45 days from time of notice to apply recommendations</a:t>
            </a:r>
          </a:p>
        </p:txBody>
      </p:sp>
    </p:spTree>
    <p:extLst>
      <p:ext uri="{BB962C8B-B14F-4D97-AF65-F5344CB8AC3E}">
        <p14:creationId xmlns:p14="http://schemas.microsoft.com/office/powerpoint/2010/main" val="4276201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323F1-7C04-66CE-C35C-1B82BAA4E03F}"/>
              </a:ext>
            </a:extLst>
          </p:cNvPr>
          <p:cNvSpPr>
            <a:spLocks noGrp="1"/>
          </p:cNvSpPr>
          <p:nvPr>
            <p:ph type="title"/>
          </p:nvPr>
        </p:nvSpPr>
        <p:spPr/>
        <p:txBody>
          <a:bodyPr>
            <a:normAutofit/>
          </a:bodyPr>
          <a:lstStyle/>
          <a:p>
            <a:r>
              <a:rPr lang="en-US" sz="4800"/>
              <a:t>Recap</a:t>
            </a:r>
          </a:p>
        </p:txBody>
      </p:sp>
      <p:sp>
        <p:nvSpPr>
          <p:cNvPr id="3" name="Content Placeholder 2">
            <a:extLst>
              <a:ext uri="{FF2B5EF4-FFF2-40B4-BE49-F238E27FC236}">
                <a16:creationId xmlns:a16="http://schemas.microsoft.com/office/drawing/2014/main" id="{CB74F0E5-F8EC-14CB-3F2A-2F65861C2A0C}"/>
              </a:ext>
            </a:extLst>
          </p:cNvPr>
          <p:cNvSpPr>
            <a:spLocks noGrp="1"/>
          </p:cNvSpPr>
          <p:nvPr>
            <p:ph idx="1"/>
          </p:nvPr>
        </p:nvSpPr>
        <p:spPr/>
        <p:txBody>
          <a:bodyPr/>
          <a:lstStyle/>
          <a:p>
            <a:endParaRPr lang="en-US" dirty="0"/>
          </a:p>
          <a:p>
            <a:r>
              <a:rPr lang="en-US" sz="2800" b="1" i="1" dirty="0"/>
              <a:t>Records Reviews: </a:t>
            </a:r>
          </a:p>
          <a:p>
            <a:pPr lvl="1"/>
            <a:r>
              <a:rPr lang="en-US" dirty="0"/>
              <a:t>FRP/ERAP/SPCC </a:t>
            </a:r>
          </a:p>
          <a:p>
            <a:pPr lvl="1"/>
            <a:r>
              <a:rPr lang="en-US" dirty="0"/>
              <a:t>Inspection records, Exercise Logs, (Printout/electronic link)</a:t>
            </a:r>
          </a:p>
          <a:p>
            <a:r>
              <a:rPr lang="en-US" b="1" dirty="0"/>
              <a:t>Field Inspection </a:t>
            </a:r>
            <a:r>
              <a:rPr lang="en-US" dirty="0"/>
              <a:t>(Response Equipment/Facility walk through/layout verification)</a:t>
            </a:r>
          </a:p>
          <a:p>
            <a:r>
              <a:rPr lang="en-US" b="1" dirty="0"/>
              <a:t>Post-Inspection Exit Meeting </a:t>
            </a:r>
          </a:p>
          <a:p>
            <a:r>
              <a:rPr lang="en-US" b="1" dirty="0"/>
              <a:t>Post-Inspection/Drill Letter</a:t>
            </a:r>
          </a:p>
          <a:p>
            <a:endParaRPr lang="en-US" b="1" dirty="0"/>
          </a:p>
          <a:p>
            <a:endParaRPr lang="en-US" dirty="0"/>
          </a:p>
          <a:p>
            <a:endParaRPr lang="en-US" dirty="0"/>
          </a:p>
          <a:p>
            <a:endParaRPr lang="en-US" dirty="0"/>
          </a:p>
        </p:txBody>
      </p:sp>
    </p:spTree>
    <p:extLst>
      <p:ext uri="{BB962C8B-B14F-4D97-AF65-F5344CB8AC3E}">
        <p14:creationId xmlns:p14="http://schemas.microsoft.com/office/powerpoint/2010/main" val="1222253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4D624-C021-88D3-C68D-9CF1FDB96396}"/>
              </a:ext>
            </a:extLst>
          </p:cNvPr>
          <p:cNvSpPr>
            <a:spLocks noGrp="1"/>
          </p:cNvSpPr>
          <p:nvPr>
            <p:ph type="title"/>
          </p:nvPr>
        </p:nvSpPr>
        <p:spPr/>
        <p:txBody>
          <a:bodyPr>
            <a:normAutofit fontScale="90000"/>
          </a:bodyPr>
          <a:lstStyle/>
          <a:p>
            <a:r>
              <a:rPr lang="en-US" dirty="0"/>
              <a:t>Bonus: FRP Review and Approval Process</a:t>
            </a:r>
          </a:p>
        </p:txBody>
      </p:sp>
      <p:sp>
        <p:nvSpPr>
          <p:cNvPr id="3" name="Content Placeholder 2">
            <a:extLst>
              <a:ext uri="{FF2B5EF4-FFF2-40B4-BE49-F238E27FC236}">
                <a16:creationId xmlns:a16="http://schemas.microsoft.com/office/drawing/2014/main" id="{4C1EE017-CF65-280A-6F0F-E6DE180570D4}"/>
              </a:ext>
            </a:extLst>
          </p:cNvPr>
          <p:cNvSpPr>
            <a:spLocks noGrp="1"/>
          </p:cNvSpPr>
          <p:nvPr>
            <p:ph idx="1"/>
          </p:nvPr>
        </p:nvSpPr>
        <p:spPr/>
        <p:txBody>
          <a:bodyPr>
            <a:normAutofit fontScale="92500"/>
          </a:bodyPr>
          <a:lstStyle/>
          <a:p>
            <a:r>
              <a:rPr lang="en-US" dirty="0"/>
              <a:t>Plan submittal</a:t>
            </a:r>
          </a:p>
          <a:p>
            <a:pPr lvl="1"/>
            <a:r>
              <a:rPr lang="en-US" dirty="0"/>
              <a:t>Requested, or revised FRP received</a:t>
            </a:r>
          </a:p>
          <a:p>
            <a:r>
              <a:rPr lang="en-US" dirty="0"/>
              <a:t>Technical review</a:t>
            </a:r>
          </a:p>
          <a:p>
            <a:r>
              <a:rPr lang="en-US" dirty="0"/>
              <a:t>Deficiency notice</a:t>
            </a:r>
          </a:p>
          <a:p>
            <a:r>
              <a:rPr lang="en-US" dirty="0"/>
              <a:t>Facility correction window</a:t>
            </a:r>
          </a:p>
          <a:p>
            <a:pPr lvl="1"/>
            <a:r>
              <a:rPr lang="en-US" dirty="0"/>
              <a:t>45 days to address deficiencies and resubmit (or as specified in the notice).</a:t>
            </a:r>
          </a:p>
          <a:p>
            <a:r>
              <a:rPr lang="en-US" dirty="0"/>
              <a:t>Follow‑up review</a:t>
            </a:r>
          </a:p>
          <a:p>
            <a:pPr lvl="1"/>
            <a:r>
              <a:rPr lang="en-US" dirty="0"/>
              <a:t>EPA reviews the revised FRP; additional clarifications requested if needed.</a:t>
            </a:r>
          </a:p>
          <a:p>
            <a:r>
              <a:rPr lang="en-US" dirty="0"/>
              <a:t>Issue approval letter</a:t>
            </a:r>
          </a:p>
          <a:p>
            <a:endParaRPr lang="en-US" dirty="0"/>
          </a:p>
        </p:txBody>
      </p:sp>
    </p:spTree>
    <p:extLst>
      <p:ext uri="{BB962C8B-B14F-4D97-AF65-F5344CB8AC3E}">
        <p14:creationId xmlns:p14="http://schemas.microsoft.com/office/powerpoint/2010/main" val="16626438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 name="Text Placeholder 2">
            <a:extLst>
              <a:ext uri="{FF2B5EF4-FFF2-40B4-BE49-F238E27FC236}">
                <a16:creationId xmlns:a16="http://schemas.microsoft.com/office/drawing/2014/main" id="{CAF322E0-F6F4-35A1-E74D-35D336420797}"/>
              </a:ext>
            </a:extLst>
          </p:cNvPr>
          <p:cNvSpPr>
            <a:spLocks noGrp="1"/>
          </p:cNvSpPr>
          <p:nvPr>
            <p:ph type="body" sz="half" idx="1"/>
          </p:nvPr>
        </p:nvSpPr>
        <p:spPr>
          <a:xfrm>
            <a:off x="609600" y="1600201"/>
            <a:ext cx="5384800" cy="4525963"/>
          </a:xfrm>
        </p:spPr>
        <p:txBody>
          <a:bodyPr>
            <a:normAutofit/>
          </a:bodyPr>
          <a:lstStyle/>
          <a:p>
            <a:endParaRPr lang="en-US"/>
          </a:p>
          <a:p>
            <a:endParaRPr lang="en-US"/>
          </a:p>
          <a:p>
            <a:endParaRPr lang="en-US"/>
          </a:p>
          <a:p>
            <a:endParaRPr lang="en-US"/>
          </a:p>
          <a:p>
            <a:pPr marL="1371600" lvl="3" indent="0">
              <a:buNone/>
            </a:pPr>
            <a:r>
              <a:rPr lang="en-US" sz="2800" b="1"/>
              <a:t>	QUESTIONS?</a:t>
            </a:r>
          </a:p>
        </p:txBody>
      </p:sp>
      <p:pic>
        <p:nvPicPr>
          <p:cNvPr id="1026" name="Picture 2" descr="Image result for picture of questions">
            <a:extLst>
              <a:ext uri="{FF2B5EF4-FFF2-40B4-BE49-F238E27FC236}">
                <a16:creationId xmlns:a16="http://schemas.microsoft.com/office/drawing/2014/main" id="{E0AFD7BC-65E7-A536-89C3-968F521E117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627018" y="1600201"/>
            <a:ext cx="4525963"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0130724"/>
      </p:ext>
    </p:extLst>
  </p:cSld>
  <p:clrMapOvr>
    <a:masterClrMapping/>
  </p:clrMapOvr>
</p:sld>
</file>

<file path=ppt/theme/theme1.xml><?xml version="1.0" encoding="utf-8"?>
<a:theme xmlns:a="http://schemas.openxmlformats.org/drawingml/2006/main" name="Angle">
  <a:themeElements>
    <a:clrScheme name="Custom 102">
      <a:dk1>
        <a:sysClr val="windowText" lastClr="000000"/>
      </a:dk1>
      <a:lt1>
        <a:sysClr val="window" lastClr="FFFFFF"/>
      </a:lt1>
      <a:dk2>
        <a:srgbClr val="44546A"/>
      </a:dk2>
      <a:lt2>
        <a:srgbClr val="E7E6E6"/>
      </a:lt2>
      <a:accent1>
        <a:srgbClr val="02308C"/>
      </a:accent1>
      <a:accent2>
        <a:srgbClr val="C6C6CD"/>
      </a:accent2>
      <a:accent3>
        <a:srgbClr val="5B953F"/>
      </a:accent3>
      <a:accent4>
        <a:srgbClr val="E79419"/>
      </a:accent4>
      <a:accent5>
        <a:srgbClr val="DA0000"/>
      </a:accent5>
      <a:accent6>
        <a:srgbClr val="052F4B"/>
      </a:accent6>
      <a:hlink>
        <a:srgbClr val="1681B6"/>
      </a:hlink>
      <a:folHlink>
        <a:srgbClr val="78121C"/>
      </a:folHlink>
    </a:clrScheme>
    <a:fontScheme name="Segoe">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 id="{C0DC7E7A-3C8F-41B3-9581-E6B35DA7651D}" vid="{24EEB686-7DB6-459A-A4F7-3F5CC6AE580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_Source xmlns="http://schemas.microsoft.com/sharepoint/v3/fields" xsi:nil="true"/>
    <Language xmlns="http://schemas.microsoft.com/sharepoint/v3">English</Language>
    <j747ac98061d40f0aa7bd47e1db5675d xmlns="4ffa91fb-a0ff-4ac5-b2db-65c790d184a4">
      <Terms xmlns="http://schemas.microsoft.com/office/infopath/2007/PartnerControls"/>
    </j747ac98061d40f0aa7bd47e1db5675d>
    <External_x0020_Contributor xmlns="4ffa91fb-a0ff-4ac5-b2db-65c790d184a4" xsi:nil="true"/>
    <TaxKeywordTaxHTField xmlns="4ffa91fb-a0ff-4ac5-b2db-65c790d184a4">
      <Terms xmlns="http://schemas.microsoft.com/office/infopath/2007/PartnerControls"/>
    </TaxKeywordTaxHTField>
    <Record xmlns="4ffa91fb-a0ff-4ac5-b2db-65c790d184a4">Shared</Record>
    <Rights xmlns="4ffa91fb-a0ff-4ac5-b2db-65c790d184a4" xsi:nil="true"/>
    <Document_x0020_Creation_x0020_Date xmlns="4ffa91fb-a0ff-4ac5-b2db-65c790d184a4">2024-01-30T00:12:02+00:00</Document_x0020_Creation_x0020_Date>
    <EPA_x0020_Office xmlns="4ffa91fb-a0ff-4ac5-b2db-65c790d184a4" xsi:nil="true"/>
    <CategoryDescription xmlns="http://schemas.microsoft.com/sharepoint.v3" xsi:nil="true"/>
    <Identifier xmlns="4ffa91fb-a0ff-4ac5-b2db-65c790d184a4" xsi:nil="true"/>
    <_Coverage xmlns="http://schemas.microsoft.com/sharepoint/v3/fields" xsi:nil="true"/>
    <Creator xmlns="4ffa91fb-a0ff-4ac5-b2db-65c790d184a4">
      <UserInfo xmlns="4ffa91fb-a0ff-4ac5-b2db-65c790d184a4">
        <DisplayName xmlns="4ffa91fb-a0ff-4ac5-b2db-65c790d184a4">angie villa</DisplayName>
        <AccountId xmlns="4ffa91fb-a0ff-4ac5-b2db-65c790d184a4" xsi:nil="true"/>
        <AccountType xmlns="4ffa91fb-a0ff-4ac5-b2db-65c790d184a4"/>
      </UserInfo>
    </Creator>
    <EPA_x0020_Related_x0020_Documents xmlns="4ffa91fb-a0ff-4ac5-b2db-65c790d184a4" xsi:nil="true"/>
    <lcf76f155ced4ddcb4097134ff3c332f xmlns="2c46ada2-abf1-4c21-9248-8ab506751611">
      <Terms xmlns="http://schemas.microsoft.com/office/infopath/2007/PartnerControls"/>
    </lcf76f155ced4ddcb4097134ff3c332f>
    <EPA_x0020_Contributor xmlns="4ffa91fb-a0ff-4ac5-b2db-65c790d184a4">
      <UserInfo>
        <DisplayName/>
        <AccountId xsi:nil="true"/>
        <AccountType/>
      </UserInfo>
    </EPA_x0020_Contributor>
    <TaxCatchAll xmlns="4ffa91fb-a0ff-4ac5-b2db-65c790d184a4" xsi:nil="true"/>
  </documentManagement>
</p:properties>
</file>

<file path=customXml/item2.xml><?xml version="1.0" encoding="utf-8"?>
<?mso-contentType ?>
<SharedContentType xmlns="Microsoft.SharePoint.Taxonomy.ContentTypeSync" SourceId="29f62856-1543-49d4-a736-4569d363f533" ContentTypeId="0x0101" PreviousValue="false"/>
</file>

<file path=customXml/item3.xml><?xml version="1.0" encoding="utf-8"?>
<ct:contentTypeSchema xmlns:ct="http://schemas.microsoft.com/office/2006/metadata/contentType" xmlns:ma="http://schemas.microsoft.com/office/2006/metadata/properties/metaAttributes" ct:_="" ma:_="" ma:contentTypeName="Document" ma:contentTypeID="0x0101002526F86E6E159244A88572E2A6A97392" ma:contentTypeVersion="18" ma:contentTypeDescription="Create a new document." ma:contentTypeScope="" ma:versionID="9a7003c4672b7a7c6ed7a4f83c065e57">
  <xsd:schema xmlns:xsd="http://www.w3.org/2001/XMLSchema" xmlns:xs="http://www.w3.org/2001/XMLSchema" xmlns:p="http://schemas.microsoft.com/office/2006/metadata/properties" xmlns:ns1="http://schemas.microsoft.com/sharepoint/v3" xmlns:ns2="4ffa91fb-a0ff-4ac5-b2db-65c790d184a4" xmlns:ns3="http://schemas.microsoft.com/sharepoint.v3" xmlns:ns4="http://schemas.microsoft.com/sharepoint/v3/fields" xmlns:ns5="2c46ada2-abf1-4c21-9248-8ab506751611" xmlns:ns6="6330e1d9-7f32-4f1b-9ad0-5498e12c7baa" targetNamespace="http://schemas.microsoft.com/office/2006/metadata/properties" ma:root="true" ma:fieldsID="cbfb27811d7ba7d45928500848f49019" ns1:_="" ns2:_="" ns3:_="" ns4:_="" ns5:_="" ns6:_="">
    <xsd:import namespace="http://schemas.microsoft.com/sharepoint/v3"/>
    <xsd:import namespace="4ffa91fb-a0ff-4ac5-b2db-65c790d184a4"/>
    <xsd:import namespace="http://schemas.microsoft.com/sharepoint.v3"/>
    <xsd:import namespace="http://schemas.microsoft.com/sharepoint/v3/fields"/>
    <xsd:import namespace="2c46ada2-abf1-4c21-9248-8ab506751611"/>
    <xsd:import namespace="6330e1d9-7f32-4f1b-9ad0-5498e12c7baa"/>
    <xsd:element name="properties">
      <xsd:complexType>
        <xsd:sequence>
          <xsd:element name="documentManagement">
            <xsd:complexType>
              <xsd:all>
                <xsd:element ref="ns2:Document_x0020_Creation_x0020_Date" minOccurs="0"/>
                <xsd:element ref="ns2:Creator" minOccurs="0"/>
                <xsd:element ref="ns2:EPA_x0020_Office" minOccurs="0"/>
                <xsd:element ref="ns2:Record" minOccurs="0"/>
                <xsd:element ref="ns3:CategoryDescription" minOccurs="0"/>
                <xsd:element ref="ns2:Identifier" minOccurs="0"/>
                <xsd:element ref="ns2:EPA_x0020_Contributor" minOccurs="0"/>
                <xsd:element ref="ns2:External_x0020_Contributor" minOccurs="0"/>
                <xsd:element ref="ns4:_Coverage" minOccurs="0"/>
                <xsd:element ref="ns2:EPA_x0020_Related_x0020_Documents" minOccurs="0"/>
                <xsd:element ref="ns4:_Source" minOccurs="0"/>
                <xsd:element ref="ns2:Rights" minOccurs="0"/>
                <xsd:element ref="ns1:Language" minOccurs="0"/>
                <xsd:element ref="ns2:j747ac98061d40f0aa7bd47e1db5675d" minOccurs="0"/>
                <xsd:element ref="ns2:TaxKeywordTaxHTField" minOccurs="0"/>
                <xsd:element ref="ns2:TaxCatchAllLabel" minOccurs="0"/>
                <xsd:element ref="ns2:TaxCatchAll" minOccurs="0"/>
                <xsd:element ref="ns5:MediaServiceMetadata" minOccurs="0"/>
                <xsd:element ref="ns5:MediaServiceFastMetadata" minOccurs="0"/>
                <xsd:element ref="ns5:MediaServiceDateTaken" minOccurs="0"/>
                <xsd:element ref="ns5:MediaServiceAutoTags" minOccurs="0"/>
                <xsd:element ref="ns5:MediaServiceGenerationTime" minOccurs="0"/>
                <xsd:element ref="ns5:MediaServiceEventHashCode" minOccurs="0"/>
                <xsd:element ref="ns5:MediaServiceOCR" minOccurs="0"/>
                <xsd:element ref="ns5:MediaServiceLocation" minOccurs="0"/>
                <xsd:element ref="ns5:lcf76f155ced4ddcb4097134ff3c332f" minOccurs="0"/>
                <xsd:element ref="ns6:SharedWithUsers" minOccurs="0"/>
                <xsd:element ref="ns6:SharedWithDetails" minOccurs="0"/>
                <xsd:element ref="ns5:MediaLengthInSeconds" minOccurs="0"/>
                <xsd:element ref="ns5:MediaServiceObjectDetectorVersions" minOccurs="0"/>
                <xsd:element ref="ns5:MediaServiceSearchProperties" minOccurs="0"/>
                <xsd:element ref="ns5: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Language" ma:index="17" nillable="true" ma:displayName="Language" ma:default="English" ma:description="Select the document language from the drop down." ma:format="Dropdown" ma:internalName="Language" ma:readOnly="false">
      <xsd:simpleType>
        <xsd:restriction base="dms:Choice">
          <xsd:enumeration value="Arabic (Saudi Arabia)"/>
          <xsd:enumeration value="Bulgarian (Bulgaria)"/>
          <xsd:enumeration value="Chinese (Hong Kong S.A.R.)"/>
          <xsd:enumeration value="Chinese (People's Republic of China)"/>
          <xsd:enumeration value="Chinese (Taiwan)"/>
          <xsd:enumeration value="Croatian (Croatia)"/>
          <xsd:enumeration value="Czech (Czech Republic)"/>
          <xsd:enumeration value="Danish (Denmark)"/>
          <xsd:enumeration value="Dutch (Netherlands)"/>
          <xsd:enumeration value="English"/>
          <xsd:enumeration value="Estonian (Estonia)"/>
          <xsd:enumeration value="Finnish (Finland)"/>
          <xsd:enumeration value="French (France)"/>
          <xsd:enumeration value="German (Germany)"/>
          <xsd:enumeration value="Greek (Greece)"/>
          <xsd:enumeration value="Hebrew (Israel)"/>
          <xsd:enumeration value="Hindi (India)"/>
          <xsd:enumeration value="Hungarian (Hungary)"/>
          <xsd:enumeration value="Indonesian (Indonesia)"/>
          <xsd:enumeration value="Italian (Italy)"/>
          <xsd:enumeration value="Japanese (Japan)"/>
          <xsd:enumeration value="Korean (Korea)"/>
          <xsd:enumeration value="Latvian (Latvia)"/>
          <xsd:enumeration value="Lithuanian (Lithuania)"/>
          <xsd:enumeration value="Malay (Malaysia)"/>
          <xsd:enumeration value="Norwegian (Bokmal) (Norway)"/>
          <xsd:enumeration value="Polish (Poland)"/>
          <xsd:enumeration value="Portuguese (Brazil)"/>
          <xsd:enumeration value="Portuguese (Portugal)"/>
          <xsd:enumeration value="Romanian (Romania)"/>
          <xsd:enumeration value="Russian (Russia)"/>
          <xsd:enumeration value="Serbian (Latin) (Serbia)"/>
          <xsd:enumeration value="Slovak (Slovakia)"/>
          <xsd:enumeration value="Slovenian (Slovenia)"/>
          <xsd:enumeration value="Spanish (Spain)"/>
          <xsd:enumeration value="Swedish (Sweden)"/>
          <xsd:enumeration value="Thai (Thailand)"/>
          <xsd:enumeration value="Turkish (Turkey)"/>
          <xsd:enumeration value="Ukrainian (Ukraine)"/>
          <xsd:enumeration value="Urdu (Islamic Republic of Pakistan)"/>
          <xsd:enumeration value="Vietnamese (Vietnam)"/>
        </xsd:restriction>
      </xsd:simpleType>
    </xsd:element>
  </xsd:schema>
  <xsd:schema xmlns:xsd="http://www.w3.org/2001/XMLSchema" xmlns:xs="http://www.w3.org/2001/XMLSchema" xmlns:dms="http://schemas.microsoft.com/office/2006/documentManagement/types" xmlns:pc="http://schemas.microsoft.com/office/infopath/2007/PartnerControls" targetNamespace="4ffa91fb-a0ff-4ac5-b2db-65c790d184a4" elementFormDefault="qualified">
    <xsd:import namespace="http://schemas.microsoft.com/office/2006/documentManagement/types"/>
    <xsd:import namespace="http://schemas.microsoft.com/office/infopath/2007/PartnerControls"/>
    <xsd:element name="Document_x0020_Creation_x0020_Date" ma:index="2" nillable="true" ma:displayName="Document Date" ma:default="[today]" ma:description="Enter the date this document was last modified. The upload date has been entered by default." ma:format="DateOnly" ma:internalName="Document_x0020_Creation_x0020_Date" ma:readOnly="false">
      <xsd:simpleType>
        <xsd:restriction base="dms:DateTime"/>
      </xsd:simpleType>
    </xsd:element>
    <xsd:element name="Creator" ma:index="3" nillable="true" ma:displayName="Creator" ma:description="Enter the person primarily responsible for the document. The name of the person uploading the document has been entered by default." ma:list="UserInfo" ma:SharePointGroup="0" ma:internalName="Crea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PA_x0020_Office" ma:index="4" nillable="true" ma:displayName="EPA Office" ma:description="Enter the EPA organization primarily responsible for the document. The office of the person uploading the document has been entered by default." ma:internalName="EPA_x0020_Office" ma:readOnly="false">
      <xsd:simpleType>
        <xsd:restriction base="dms:Text">
          <xsd:maxLength value="255"/>
        </xsd:restriction>
      </xsd:simpleType>
    </xsd:element>
    <xsd:element name="Record" ma:index="5" nillable="true" ma:displayName="Record" ma:default="Shared" ma:description="For documents that provide evidence of EPA decisions and actions, select &quot;Shared&quot; (open access) or &quot;Private&quot; (restricted access)." ma:format="Dropdown" ma:internalName="Record">
      <xsd:simpleType>
        <xsd:restriction base="dms:Choice">
          <xsd:enumeration value="None"/>
          <xsd:enumeration value="Shared"/>
          <xsd:enumeration value="Private"/>
        </xsd:restriction>
      </xsd:simpleType>
    </xsd:element>
    <xsd:element name="Identifier" ma:index="9" nillable="true" ma:displayName="Identifier" ma:description="Enter all EPA identification numbers applicable to this document, one on each line." ma:internalName="Identifier" ma:readOnly="false">
      <xsd:simpleType>
        <xsd:restriction base="dms:Note">
          <xsd:maxLength value="255"/>
        </xsd:restriction>
      </xsd:simpleType>
    </xsd:element>
    <xsd:element name="EPA_x0020_Contributor" ma:index="11" nillable="true" ma:displayName="EPA Contributor" ma:description="Enter an EPA person who contributed to the creation of the document but is not the primary author." ma:list="UserInfo" ma:SharePointGroup="0" ma:internalName="EPA_x0020_Contribu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xternal_x0020_Contributor" ma:index="12" nillable="true" ma:displayName="External Contributor" ma:description="Enter a non-EPA person who contributed to the creation of the document but is not the primary author." ma:internalName="External_x0020_Contributor" ma:readOnly="false">
      <xsd:simpleType>
        <xsd:restriction base="dms:Note">
          <xsd:maxLength value="255"/>
        </xsd:restriction>
      </xsd:simpleType>
    </xsd:element>
    <xsd:element name="EPA_x0020_Related_x0020_Documents" ma:index="14" nillable="true" ma:displayName="Other Related Documents" ma:description="Enter any related document." ma:internalName="EPA_x0020_Related_x0020_Documents" ma:readOnly="false">
      <xsd:simpleType>
        <xsd:restriction base="dms:Note">
          <xsd:maxLength value="255"/>
        </xsd:restriction>
      </xsd:simpleType>
    </xsd:element>
    <xsd:element name="Rights" ma:index="16" nillable="true" ma:displayName="Rights" ma:description="Enter information about intellectual property rights held over the document (e.g. copyright, patent, trademark)." ma:internalName="Rights" ma:readOnly="false">
      <xsd:simpleType>
        <xsd:restriction base="dms:Note">
          <xsd:maxLength value="255"/>
        </xsd:restriction>
      </xsd:simpleType>
    </xsd:element>
    <xsd:element name="j747ac98061d40f0aa7bd47e1db5675d" ma:index="19" nillable="true" ma:taxonomy="true" ma:internalName="j747ac98061d40f0aa7bd47e1db5675d" ma:taxonomyFieldName="Document_x0020_Type" ma:displayName="Document Type" ma:readOnly="false" ma:default="" ma:fieldId="{3747ac98-061d-40f0-aa7b-d47e1db5675d}" ma:sspId="29f62856-1543-49d4-a736-4569d363f533" ma:termSetId="e06cd6a9-a175-4da0-81cb-8dba7aa394ab" ma:anchorId="00000000-0000-0000-0000-000000000000" ma:open="false" ma:isKeyword="false">
      <xsd:complexType>
        <xsd:sequence>
          <xsd:element ref="pc:Terms" minOccurs="0" maxOccurs="1"/>
        </xsd:sequence>
      </xsd:complexType>
    </xsd:element>
    <xsd:element name="TaxKeywordTaxHTField" ma:index="21" nillable="true" ma:taxonomy="true" ma:internalName="TaxKeywordTaxHTField" ma:taxonomyFieldName="TaxKeyword" ma:displayName="Enterprise Keywords" ma:readOnly="false" ma:fieldId="{23f27201-bee3-471e-b2e7-b64fd8b7ca38}" ma:taxonomyMulti="true" ma:sspId="29f62856-1543-49d4-a736-4569d363f533" ma:termSetId="00000000-0000-0000-0000-000000000000" ma:anchorId="00000000-0000-0000-0000-000000000000" ma:open="true" ma:isKeyword="true">
      <xsd:complexType>
        <xsd:sequence>
          <xsd:element ref="pc:Terms" minOccurs="0" maxOccurs="1"/>
        </xsd:sequence>
      </xsd:complexType>
    </xsd:element>
    <xsd:element name="TaxCatchAllLabel" ma:index="23" nillable="true" ma:displayName="Taxonomy Catch All Column1" ma:hidden="true" ma:list="{0d568fbf-7c57-4b28-ad03-4b50a08f0e89}" ma:internalName="TaxCatchAllLabel" ma:readOnly="true" ma:showField="CatchAllDataLabel" ma:web="6330e1d9-7f32-4f1b-9ad0-5498e12c7baa">
      <xsd:complexType>
        <xsd:complexContent>
          <xsd:extension base="dms:MultiChoiceLookup">
            <xsd:sequence>
              <xsd:element name="Value" type="dms:Lookup" maxOccurs="unbounded" minOccurs="0" nillable="true"/>
            </xsd:sequence>
          </xsd:extension>
        </xsd:complexContent>
      </xsd:complexType>
    </xsd:element>
    <xsd:element name="TaxCatchAll" ma:index="24" nillable="true" ma:displayName="Taxonomy Catch All Column" ma:hidden="true" ma:list="{0d568fbf-7c57-4b28-ad03-4b50a08f0e89}" ma:internalName="TaxCatchAll" ma:showField="CatchAllData" ma:web="6330e1d9-7f32-4f1b-9ad0-5498e12c7ba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CategoryDescription" ma:index="6" nillable="true" ma:displayName="Description" ma:description="Enter a brief description." ma:internalName="CategoryDescription"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_Coverage" ma:index="13" nillable="true" ma:displayName="Coverage" ma:description="Enter the geographic location, jurisdiction, or time period for which the document is relevant." ma:internalName="_Coverage" ma:readOnly="false">
      <xsd:simpleType>
        <xsd:restriction base="dms:Text">
          <xsd:maxLength value="255"/>
        </xsd:restriction>
      </xsd:simpleType>
    </xsd:element>
    <xsd:element name="_Source" ma:index="15" nillable="true" ma:displayName="Source" ma:description="Enter a source from which the document is derived." ma:internalName="_Source"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c46ada2-abf1-4c21-9248-8ab506751611" elementFormDefault="qualified">
    <xsd:import namespace="http://schemas.microsoft.com/office/2006/documentManagement/types"/>
    <xsd:import namespace="http://schemas.microsoft.com/office/infopath/2007/PartnerControls"/>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DateTaken" ma:index="30" nillable="true" ma:displayName="MediaServiceDateTaken" ma:hidden="true" ma:internalName="MediaServiceDateTaken" ma:readOnly="true">
      <xsd:simpleType>
        <xsd:restriction base="dms:Text"/>
      </xsd:simpleType>
    </xsd:element>
    <xsd:element name="MediaServiceAutoTags" ma:index="31" nillable="true" ma:displayName="Tags" ma:internalName="MediaServiceAutoTags" ma:readOnly="true">
      <xsd:simpleType>
        <xsd:restriction base="dms:Text"/>
      </xsd:simpleType>
    </xsd:element>
    <xsd:element name="MediaServiceGenerationTime" ma:index="32" nillable="true" ma:displayName="MediaServiceGenerationTime" ma:hidden="true" ma:internalName="MediaServiceGenerationTime" ma:readOnly="true">
      <xsd:simpleType>
        <xsd:restriction base="dms:Text"/>
      </xsd:simpleType>
    </xsd:element>
    <xsd:element name="MediaServiceEventHashCode" ma:index="33" nillable="true" ma:displayName="MediaServiceEventHashCode" ma:hidden="true" ma:internalName="MediaServiceEventHashCode" ma:readOnly="true">
      <xsd:simpleType>
        <xsd:restriction base="dms:Text"/>
      </xsd:simpleType>
    </xsd:element>
    <xsd:element name="MediaServiceOCR" ma:index="34" nillable="true" ma:displayName="Extracted Text" ma:internalName="MediaServiceOCR" ma:readOnly="true">
      <xsd:simpleType>
        <xsd:restriction base="dms:Note">
          <xsd:maxLength value="255"/>
        </xsd:restriction>
      </xsd:simpleType>
    </xsd:element>
    <xsd:element name="MediaServiceLocation" ma:index="35" nillable="true" ma:displayName="Location" ma:indexed="true" ma:internalName="MediaServiceLocation" ma:readOnly="true">
      <xsd:simpleType>
        <xsd:restriction base="dms:Text"/>
      </xsd:simpleType>
    </xsd:element>
    <xsd:element name="lcf76f155ced4ddcb4097134ff3c332f" ma:index="37" nillable="true" ma:taxonomy="true" ma:internalName="lcf76f155ced4ddcb4097134ff3c332f" ma:taxonomyFieldName="MediaServiceImageTags" ma:displayName="Image Tags" ma:readOnly="false" ma:fieldId="{5cf76f15-5ced-4ddc-b409-7134ff3c332f}" ma:taxonomyMulti="true" ma:sspId="29f62856-1543-49d4-a736-4569d363f533" ma:termSetId="09814cd3-568e-fe90-9814-8d621ff8fb84" ma:anchorId="fba54fb3-c3e1-fe81-a776-ca4b69148c4d" ma:open="true" ma:isKeyword="false">
      <xsd:complexType>
        <xsd:sequence>
          <xsd:element ref="pc:Terms" minOccurs="0" maxOccurs="1"/>
        </xsd:sequence>
      </xsd:complexType>
    </xsd:element>
    <xsd:element name="MediaLengthInSeconds" ma:index="40" nillable="true" ma:displayName="MediaLengthInSeconds" ma:hidden="true" ma:internalName="MediaLengthInSeconds" ma:readOnly="true">
      <xsd:simpleType>
        <xsd:restriction base="dms:Unknown"/>
      </xsd:simpleType>
    </xsd:element>
    <xsd:element name="MediaServiceObjectDetectorVersions" ma:index="41" nillable="true" ma:displayName="MediaServiceObjectDetectorVersions" ma:hidden="true" ma:indexed="true" ma:internalName="MediaServiceObjectDetectorVersions" ma:readOnly="true">
      <xsd:simpleType>
        <xsd:restriction base="dms:Text"/>
      </xsd:simpleType>
    </xsd:element>
    <xsd:element name="MediaServiceSearchProperties" ma:index="42" nillable="true" ma:displayName="MediaServiceSearchProperties" ma:hidden="true" ma:internalName="MediaServiceSearchProperties" ma:readOnly="true">
      <xsd:simpleType>
        <xsd:restriction base="dms:Note"/>
      </xsd:simpleType>
    </xsd:element>
    <xsd:element name="MediaServiceBillingMetadata" ma:index="4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330e1d9-7f32-4f1b-9ad0-5498e12c7baa" elementFormDefault="qualified">
    <xsd:import namespace="http://schemas.microsoft.com/office/2006/documentManagement/types"/>
    <xsd:import namespace="http://schemas.microsoft.com/office/infopath/2007/PartnerControls"/>
    <xsd:element name="SharedWithUsers" ma:index="3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5"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439464A-D940-4FA5-B7D1-1226297382EF}">
  <ds:schemaRefs>
    <ds:schemaRef ds:uri="http://purl.org/dc/dcmitype/"/>
    <ds:schemaRef ds:uri="http://purl.org/dc/elements/1.1/"/>
    <ds:schemaRef ds:uri="4ffa91fb-a0ff-4ac5-b2db-65c790d184a4"/>
    <ds:schemaRef ds:uri="http://schemas.microsoft.com/office/infopath/2007/PartnerControls"/>
    <ds:schemaRef ds:uri="http://schemas.microsoft.com/office/2006/documentManagement/types"/>
    <ds:schemaRef ds:uri="http://schemas.microsoft.com/sharepoint.v3"/>
    <ds:schemaRef ds:uri="http://schemas.microsoft.com/sharepoint/v3"/>
    <ds:schemaRef ds:uri="2c46ada2-abf1-4c21-9248-8ab506751611"/>
    <ds:schemaRef ds:uri="http://www.w3.org/XML/1998/namespace"/>
    <ds:schemaRef ds:uri="http://schemas.openxmlformats.org/package/2006/metadata/core-properties"/>
    <ds:schemaRef ds:uri="http://schemas.microsoft.com/sharepoint/v3/fields"/>
    <ds:schemaRef ds:uri="6330e1d9-7f32-4f1b-9ad0-5498e12c7baa"/>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03FDE020-BBE5-480D-AF9E-A62C9BEB5179}">
  <ds:schemaRefs>
    <ds:schemaRef ds:uri="Microsoft.SharePoint.Taxonomy.ContentTypeSync"/>
  </ds:schemaRefs>
</ds:datastoreItem>
</file>

<file path=customXml/itemProps3.xml><?xml version="1.0" encoding="utf-8"?>
<ds:datastoreItem xmlns:ds="http://schemas.openxmlformats.org/officeDocument/2006/customXml" ds:itemID="{F979DB28-1B94-4EA0-AA7B-4393191F748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4ffa91fb-a0ff-4ac5-b2db-65c790d184a4"/>
    <ds:schemaRef ds:uri="http://schemas.microsoft.com/sharepoint.v3"/>
    <ds:schemaRef ds:uri="http://schemas.microsoft.com/sharepoint/v3/fields"/>
    <ds:schemaRef ds:uri="2c46ada2-abf1-4c21-9248-8ab506751611"/>
    <ds:schemaRef ds:uri="6330e1d9-7f32-4f1b-9ad0-5498e12c7ba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7B376B26-E672-4BE5-A58B-4984CCD9269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152</TotalTime>
  <Words>1158</Words>
  <Application>Microsoft Office PowerPoint</Application>
  <PresentationFormat>Widescreen</PresentationFormat>
  <Paragraphs>151</Paragraphs>
  <Slides>9</Slides>
  <Notes>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9</vt:i4>
      </vt:variant>
    </vt:vector>
  </HeadingPairs>
  <TitlesOfParts>
    <vt:vector size="18" baseType="lpstr">
      <vt:lpstr>Arial</vt:lpstr>
      <vt:lpstr>Arial Narrow</vt:lpstr>
      <vt:lpstr>Calibri</vt:lpstr>
      <vt:lpstr>Courier New</vt:lpstr>
      <vt:lpstr>Roboto</vt:lpstr>
      <vt:lpstr>Segoe UI</vt:lpstr>
      <vt:lpstr>Segoe UI Semibold</vt:lpstr>
      <vt:lpstr>Wingdings</vt:lpstr>
      <vt:lpstr>Angle</vt:lpstr>
      <vt:lpstr>SPCC/FRP Inspection Process </vt:lpstr>
      <vt:lpstr> Records Reviews </vt:lpstr>
      <vt:lpstr>Field Inspection</vt:lpstr>
      <vt:lpstr>Response Equipment (Appendix F 1.8.1.2)</vt:lpstr>
      <vt:lpstr>Common Observations</vt:lpstr>
      <vt:lpstr> Post-Inspection/Drill Follow Up</vt:lpstr>
      <vt:lpstr>Recap</vt:lpstr>
      <vt:lpstr>Bonus: FRP Review and Approval Process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Agenda</dc:title>
  <dc:creator>Angie Villa</dc:creator>
  <cp:lastModifiedBy>Villa, Angie</cp:lastModifiedBy>
  <cp:revision>5</cp:revision>
  <cp:lastPrinted>2026-03-23T15:10:25Z</cp:lastPrinted>
  <dcterms:created xsi:type="dcterms:W3CDTF">2024-01-29T23:37:48Z</dcterms:created>
  <dcterms:modified xsi:type="dcterms:W3CDTF">2026-03-23T15:44:00Z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0x0101002526F86E6E159244A88572E2A6A97392</vt:lpwstr>
  </property>
  <property fmtid="{D5CDD505-2E9C-101B-9397-08002B2CF9AE}" pid="3" name="TaxKeyword">
    <vt:lpwstr/>
  </property>
  <property fmtid="{D5CDD505-2E9C-101B-9397-08002B2CF9AE}" pid="4" name="MediaServiceImageTags">
    <vt:lpwstr/>
  </property>
  <property fmtid="{D5CDD505-2E9C-101B-9397-08002B2CF9AE}" pid="5" name="e3f09c3df709400db2417a7161762d62">
    <vt:lpwstr/>
  </property>
  <property fmtid="{D5CDD505-2E9C-101B-9397-08002B2CF9AE}" pid="6" name="EPA_x0020_Subject">
    <vt:lpwstr/>
  </property>
  <property fmtid="{D5CDD505-2E9C-101B-9397-08002B2CF9AE}" pid="7" name="Document Type">
    <vt:lpwstr/>
  </property>
  <property fmtid="{D5CDD505-2E9C-101B-9397-08002B2CF9AE}" pid="8" name="EPA Subject">
    <vt:lpwstr/>
  </property>
  <property fmtid="{D5CDD505-2E9C-101B-9397-08002B2CF9AE}" pid="9" name="Document_x0020_Type">
    <vt:lpwstr/>
  </property>
</Properties>
</file>