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2.xml" ContentType="application/vnd.openxmlformats-officedocument.presentationml.tags+xml"/>
  <Override PartName="/ppt/notesSlides/notesSlide11.xml" ContentType="application/vnd.openxmlformats-officedocument.presentationml.notesSlide+xml"/>
  <Override PartName="/ppt/tags/tag3.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4.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7"/>
  </p:notesMasterIdLst>
  <p:handoutMasterIdLst>
    <p:handoutMasterId r:id="rId48"/>
  </p:handoutMasterIdLst>
  <p:sldIdLst>
    <p:sldId id="1143" r:id="rId2"/>
    <p:sldId id="1165" r:id="rId3"/>
    <p:sldId id="1129" r:id="rId4"/>
    <p:sldId id="1179" r:id="rId5"/>
    <p:sldId id="1203" r:id="rId6"/>
    <p:sldId id="1115" r:id="rId7"/>
    <p:sldId id="1132" r:id="rId8"/>
    <p:sldId id="1116" r:id="rId9"/>
    <p:sldId id="1126" r:id="rId10"/>
    <p:sldId id="1211" r:id="rId11"/>
    <p:sldId id="1187" r:id="rId12"/>
    <p:sldId id="1213" r:id="rId13"/>
    <p:sldId id="1188" r:id="rId14"/>
    <p:sldId id="1166" r:id="rId15"/>
    <p:sldId id="1170" r:id="rId16"/>
    <p:sldId id="1209" r:id="rId17"/>
    <p:sldId id="1208" r:id="rId18"/>
    <p:sldId id="1162" r:id="rId19"/>
    <p:sldId id="1118" r:id="rId20"/>
    <p:sldId id="1189" r:id="rId21"/>
    <p:sldId id="1149" r:id="rId22"/>
    <p:sldId id="1123" r:id="rId23"/>
    <p:sldId id="1177" r:id="rId24"/>
    <p:sldId id="1169" r:id="rId25"/>
    <p:sldId id="1125" r:id="rId26"/>
    <p:sldId id="1119" r:id="rId27"/>
    <p:sldId id="1190" r:id="rId28"/>
    <p:sldId id="1215" r:id="rId29"/>
    <p:sldId id="1183" r:id="rId30"/>
    <p:sldId id="1147" r:id="rId31"/>
    <p:sldId id="1191" r:id="rId32"/>
    <p:sldId id="1192" r:id="rId33"/>
    <p:sldId id="1204" r:id="rId34"/>
    <p:sldId id="1111" r:id="rId35"/>
    <p:sldId id="1173" r:id="rId36"/>
    <p:sldId id="722" r:id="rId37"/>
    <p:sldId id="1175" r:id="rId38"/>
    <p:sldId id="1112" r:id="rId39"/>
    <p:sldId id="1174" r:id="rId40"/>
    <p:sldId id="1113" r:id="rId41"/>
    <p:sldId id="754" r:id="rId42"/>
    <p:sldId id="1194" r:id="rId43"/>
    <p:sldId id="1196" r:id="rId44"/>
    <p:sldId id="1184" r:id="rId45"/>
    <p:sldId id="820" r:id="rId46"/>
  </p:sldIdLst>
  <p:sldSz cx="12192000" cy="6858000"/>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66CC"/>
    <a:srgbClr val="9D23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63" autoAdjust="0"/>
    <p:restoredTop sz="53521" autoAdjust="0"/>
  </p:normalViewPr>
  <p:slideViewPr>
    <p:cSldViewPr snapToGrid="0">
      <p:cViewPr varScale="1">
        <p:scale>
          <a:sx n="41" d="100"/>
          <a:sy n="41" d="100"/>
        </p:scale>
        <p:origin x="1436" y="28"/>
      </p:cViewPr>
      <p:guideLst/>
    </p:cSldViewPr>
  </p:slideViewPr>
  <p:outlineViewPr>
    <p:cViewPr>
      <p:scale>
        <a:sx n="33" d="100"/>
        <a:sy n="33" d="100"/>
      </p:scale>
      <p:origin x="0" y="0"/>
    </p:cViewPr>
  </p:outlineViewPr>
  <p:notesTextViewPr>
    <p:cViewPr>
      <p:scale>
        <a:sx n="200" d="100"/>
        <a:sy n="200" d="100"/>
      </p:scale>
      <p:origin x="0" y="0"/>
    </p:cViewPr>
  </p:notesTextViewPr>
  <p:sorterViewPr>
    <p:cViewPr>
      <p:scale>
        <a:sx n="110" d="100"/>
        <a:sy n="110" d="100"/>
      </p:scale>
      <p:origin x="0" y="0"/>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lla, Angie" userId="c7a60ecf-f586-47f7-a5f0-549d9adc5289" providerId="ADAL" clId="{8A7BFA46-4531-40C4-9C58-BDC174517BD8}"/>
    <pc:docChg chg="mod modSld">
      <pc:chgData name="Villa, Angie" userId="c7a60ecf-f586-47f7-a5f0-549d9adc5289" providerId="ADAL" clId="{8A7BFA46-4531-40C4-9C58-BDC174517BD8}" dt="2026-03-24T02:09:18.760" v="69" actId="20577"/>
      <pc:docMkLst>
        <pc:docMk/>
      </pc:docMkLst>
      <pc:sldChg chg="modSp mod">
        <pc:chgData name="Villa, Angie" userId="c7a60ecf-f586-47f7-a5f0-549d9adc5289" providerId="ADAL" clId="{8A7BFA46-4531-40C4-9C58-BDC174517BD8}" dt="2026-03-24T02:09:18.760" v="69" actId="20577"/>
        <pc:sldMkLst>
          <pc:docMk/>
          <pc:sldMk cId="1714345243" sldId="1189"/>
        </pc:sldMkLst>
        <pc:spChg chg="mod">
          <ac:chgData name="Villa, Angie" userId="c7a60ecf-f586-47f7-a5f0-549d9adc5289" providerId="ADAL" clId="{8A7BFA46-4531-40C4-9C58-BDC174517BD8}" dt="2026-03-24T02:09:18.760" v="69" actId="20577"/>
          <ac:spMkLst>
            <pc:docMk/>
            <pc:sldMk cId="1714345243" sldId="1189"/>
            <ac:spMk id="14" creationId="{F4DD1E5A-3C05-14CC-60C4-7B994FFFF2D3}"/>
          </ac:spMkLst>
        </pc:spChg>
      </pc:sldChg>
      <pc:sldChg chg="modSp mod">
        <pc:chgData name="Villa, Angie" userId="c7a60ecf-f586-47f7-a5f0-549d9adc5289" providerId="ADAL" clId="{8A7BFA46-4531-40C4-9C58-BDC174517BD8}" dt="2026-03-24T02:08:21.899" v="57" actId="20577"/>
        <pc:sldMkLst>
          <pc:docMk/>
          <pc:sldMk cId="2651319364" sldId="1209"/>
        </pc:sldMkLst>
        <pc:spChg chg="mod">
          <ac:chgData name="Villa, Angie" userId="c7a60ecf-f586-47f7-a5f0-549d9adc5289" providerId="ADAL" clId="{8A7BFA46-4531-40C4-9C58-BDC174517BD8}" dt="2026-03-24T02:08:21.899" v="57" actId="20577"/>
          <ac:spMkLst>
            <pc:docMk/>
            <pc:sldMk cId="2651319364" sldId="1209"/>
            <ac:spMk id="3" creationId="{F9E62942-550D-7129-F2F6-1969A8FC11FB}"/>
          </ac:spMkLst>
        </pc:spChg>
      </pc:sldChg>
      <pc:sldChg chg="modSp mod">
        <pc:chgData name="Villa, Angie" userId="c7a60ecf-f586-47f7-a5f0-549d9adc5289" providerId="ADAL" clId="{8A7BFA46-4531-40C4-9C58-BDC174517BD8}" dt="2026-03-22T17:50:33.593" v="4" actId="1076"/>
        <pc:sldMkLst>
          <pc:docMk/>
          <pc:sldMk cId="1520375337" sldId="1215"/>
        </pc:sldMkLst>
        <pc:picChg chg="mod">
          <ac:chgData name="Villa, Angie" userId="c7a60ecf-f586-47f7-a5f0-549d9adc5289" providerId="ADAL" clId="{8A7BFA46-4531-40C4-9C58-BDC174517BD8}" dt="2026-03-22T17:50:33.593" v="4" actId="1076"/>
          <ac:picMkLst>
            <pc:docMk/>
            <pc:sldMk cId="1520375337" sldId="1215"/>
            <ac:picMk id="8" creationId="{641F59C4-56B2-2192-7468-F9D2C260B6C6}"/>
          </ac:picMkLst>
        </pc:picChg>
      </pc:sldChg>
    </pc:docChg>
  </pc:docChgLst>
</pc:chgInfo>
</file>

<file path=ppt/diagrams/_rels/data6.xml.rels><?xml version="1.0" encoding="UTF-8" standalone="yes"?>
<Relationships xmlns="http://schemas.openxmlformats.org/package/2006/relationships"><Relationship Id="rId1"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3CE17F-7984-4E02-8097-1C61C868102B}"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A7F8980E-6E74-407E-8E3A-1A08D11747FF}" type="pres">
      <dgm:prSet presAssocID="{113CE17F-7984-4E02-8097-1C61C868102B}" presName="linear" presStyleCnt="0">
        <dgm:presLayoutVars>
          <dgm:animLvl val="lvl"/>
          <dgm:resizeHandles val="exact"/>
        </dgm:presLayoutVars>
      </dgm:prSet>
      <dgm:spPr/>
    </dgm:pt>
  </dgm:ptLst>
  <dgm:cxnLst>
    <dgm:cxn modelId="{EDEF9465-1B08-45EF-A347-BFA159A64CF8}" type="presOf" srcId="{113CE17F-7984-4E02-8097-1C61C868102B}" destId="{A7F8980E-6E74-407E-8E3A-1A08D11747FF}"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C67CB5-736F-46FE-912F-3FD0CD4BA886}"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091B7F0E-0D10-4EBB-BFC2-FA63FF7D85D1}">
      <dgm:prSet phldrT="[Text]"/>
      <dgm:spPr/>
      <dgm:t>
        <a:bodyPr/>
        <a:lstStyle/>
        <a:p>
          <a:r>
            <a:rPr lang="en-US"/>
            <a:t>112.8 Onshore Facilities (bulk)</a:t>
          </a:r>
        </a:p>
      </dgm:t>
    </dgm:pt>
    <dgm:pt modelId="{34403306-0A80-4135-A35A-F3BA5992D7EA}" type="parTrans" cxnId="{BC240878-F5C1-4460-90B0-D7C897A4AD50}">
      <dgm:prSet/>
      <dgm:spPr/>
      <dgm:t>
        <a:bodyPr/>
        <a:lstStyle/>
        <a:p>
          <a:endParaRPr lang="en-US"/>
        </a:p>
      </dgm:t>
    </dgm:pt>
    <dgm:pt modelId="{BE0E8BD6-8ED9-42FC-A394-51EB8A3A2BF6}" type="sibTrans" cxnId="{BC240878-F5C1-4460-90B0-D7C897A4AD50}">
      <dgm:prSet/>
      <dgm:spPr/>
      <dgm:t>
        <a:bodyPr/>
        <a:lstStyle/>
        <a:p>
          <a:endParaRPr lang="en-US"/>
        </a:p>
      </dgm:t>
    </dgm:pt>
    <dgm:pt modelId="{125261C9-5461-478C-A667-1BF3ACFDBE5E}">
      <dgm:prSet phldrT="[Text]"/>
      <dgm:spPr/>
      <dgm:t>
        <a:bodyPr/>
        <a:lstStyle/>
        <a:p>
          <a:r>
            <a:rPr lang="en-US"/>
            <a:t>Facility Drainage</a:t>
          </a:r>
        </a:p>
      </dgm:t>
    </dgm:pt>
    <dgm:pt modelId="{5A1AC5A2-2D3C-415F-944B-9A14694111FE}" type="parTrans" cxnId="{9EA62F32-311C-4C0E-8414-90C54451EB53}">
      <dgm:prSet/>
      <dgm:spPr/>
      <dgm:t>
        <a:bodyPr/>
        <a:lstStyle/>
        <a:p>
          <a:endParaRPr lang="en-US"/>
        </a:p>
      </dgm:t>
    </dgm:pt>
    <dgm:pt modelId="{26FBDF18-EE29-4572-BFC0-204703697829}" type="sibTrans" cxnId="{9EA62F32-311C-4C0E-8414-90C54451EB53}">
      <dgm:prSet/>
      <dgm:spPr/>
      <dgm:t>
        <a:bodyPr/>
        <a:lstStyle/>
        <a:p>
          <a:endParaRPr lang="en-US"/>
        </a:p>
      </dgm:t>
    </dgm:pt>
    <dgm:pt modelId="{068C5B1A-94EF-42FA-A0CA-5AC458AF219D}">
      <dgm:prSet phldrT="[Text]"/>
      <dgm:spPr/>
      <dgm:t>
        <a:bodyPr/>
        <a:lstStyle/>
        <a:p>
          <a:r>
            <a:rPr lang="en-US"/>
            <a:t>Bulk Storage Containers</a:t>
          </a:r>
        </a:p>
      </dgm:t>
    </dgm:pt>
    <dgm:pt modelId="{F8EB0462-D86C-43BC-9EDF-88FC3FCD7BFA}" type="parTrans" cxnId="{8F3A6E3A-2EA0-4B35-ABC0-0A5177B4FCB9}">
      <dgm:prSet/>
      <dgm:spPr/>
      <dgm:t>
        <a:bodyPr/>
        <a:lstStyle/>
        <a:p>
          <a:endParaRPr lang="en-US"/>
        </a:p>
      </dgm:t>
    </dgm:pt>
    <dgm:pt modelId="{43421FE4-FF0B-45F5-8D44-DF1E56685496}" type="sibTrans" cxnId="{8F3A6E3A-2EA0-4B35-ABC0-0A5177B4FCB9}">
      <dgm:prSet/>
      <dgm:spPr/>
      <dgm:t>
        <a:bodyPr/>
        <a:lstStyle/>
        <a:p>
          <a:endParaRPr lang="en-US"/>
        </a:p>
      </dgm:t>
    </dgm:pt>
    <dgm:pt modelId="{F2CFFE0C-554A-4C09-8C1A-045A00D07D51}">
      <dgm:prSet phldrT="[Text]"/>
      <dgm:spPr/>
      <dgm:t>
        <a:bodyPr/>
        <a:lstStyle/>
        <a:p>
          <a:r>
            <a:rPr lang="en-US"/>
            <a:t>112.9 Onshore Production Facilities</a:t>
          </a:r>
        </a:p>
      </dgm:t>
    </dgm:pt>
    <dgm:pt modelId="{5316F167-D95D-4BA7-88B4-360947F563C3}" type="parTrans" cxnId="{04E49AFF-1AE7-4F85-A1F5-0B973A618F14}">
      <dgm:prSet/>
      <dgm:spPr/>
      <dgm:t>
        <a:bodyPr/>
        <a:lstStyle/>
        <a:p>
          <a:endParaRPr lang="en-US"/>
        </a:p>
      </dgm:t>
    </dgm:pt>
    <dgm:pt modelId="{5E9B9259-A201-471A-A627-EFFCEF8C00FA}" type="sibTrans" cxnId="{04E49AFF-1AE7-4F85-A1F5-0B973A618F14}">
      <dgm:prSet/>
      <dgm:spPr/>
      <dgm:t>
        <a:bodyPr/>
        <a:lstStyle/>
        <a:p>
          <a:endParaRPr lang="en-US"/>
        </a:p>
      </dgm:t>
    </dgm:pt>
    <dgm:pt modelId="{D7BD2E33-EE0A-4BB0-9599-F99CCC9DBBAB}">
      <dgm:prSet phldrT="[Text]"/>
      <dgm:spPr/>
      <dgm:t>
        <a:bodyPr/>
        <a:lstStyle/>
        <a:p>
          <a:r>
            <a:rPr lang="en-US"/>
            <a:t>Facility Drainage</a:t>
          </a:r>
        </a:p>
      </dgm:t>
    </dgm:pt>
    <dgm:pt modelId="{1807275F-F4DB-444A-83DA-391C914118E2}" type="parTrans" cxnId="{3FDB9BBC-8758-45D5-A755-F16A9E68103F}">
      <dgm:prSet/>
      <dgm:spPr/>
      <dgm:t>
        <a:bodyPr/>
        <a:lstStyle/>
        <a:p>
          <a:endParaRPr lang="en-US"/>
        </a:p>
      </dgm:t>
    </dgm:pt>
    <dgm:pt modelId="{952094CC-80C4-46CB-AEDB-38802FE074B2}" type="sibTrans" cxnId="{3FDB9BBC-8758-45D5-A755-F16A9E68103F}">
      <dgm:prSet/>
      <dgm:spPr/>
      <dgm:t>
        <a:bodyPr/>
        <a:lstStyle/>
        <a:p>
          <a:endParaRPr lang="en-US"/>
        </a:p>
      </dgm:t>
    </dgm:pt>
    <dgm:pt modelId="{629B2723-F6DC-4288-9C7E-8DAF2C4B518E}">
      <dgm:prSet phldrT="[Text]"/>
      <dgm:spPr/>
      <dgm:t>
        <a:bodyPr/>
        <a:lstStyle/>
        <a:p>
          <a:r>
            <a:rPr lang="en-US"/>
            <a:t>Bulk Storage Containers</a:t>
          </a:r>
        </a:p>
      </dgm:t>
    </dgm:pt>
    <dgm:pt modelId="{6D986B86-8FAA-4F26-A05E-A95DC67BCFBB}" type="parTrans" cxnId="{18A3C7EE-F029-4D8C-A668-7770CB920297}">
      <dgm:prSet/>
      <dgm:spPr/>
      <dgm:t>
        <a:bodyPr/>
        <a:lstStyle/>
        <a:p>
          <a:endParaRPr lang="en-US"/>
        </a:p>
      </dgm:t>
    </dgm:pt>
    <dgm:pt modelId="{39ED6A12-4DAB-48BC-B328-729F97B3D2ED}" type="sibTrans" cxnId="{18A3C7EE-F029-4D8C-A668-7770CB920297}">
      <dgm:prSet/>
      <dgm:spPr/>
      <dgm:t>
        <a:bodyPr/>
        <a:lstStyle/>
        <a:p>
          <a:endParaRPr lang="en-US"/>
        </a:p>
      </dgm:t>
    </dgm:pt>
    <dgm:pt modelId="{AA53843A-D4BF-4C07-A356-10E9EF516255}">
      <dgm:prSet phldrT="[Text]"/>
      <dgm:spPr/>
      <dgm:t>
        <a:bodyPr/>
        <a:lstStyle/>
        <a:p>
          <a:r>
            <a:rPr lang="en-US"/>
            <a:t>112.10 Onshore Drilling and Workover</a:t>
          </a:r>
        </a:p>
      </dgm:t>
    </dgm:pt>
    <dgm:pt modelId="{B310B90A-3A73-479E-A9BB-CFD4D904024E}" type="parTrans" cxnId="{70F2EA07-ECED-4201-8F84-87B38D6C54D0}">
      <dgm:prSet/>
      <dgm:spPr/>
      <dgm:t>
        <a:bodyPr/>
        <a:lstStyle/>
        <a:p>
          <a:endParaRPr lang="en-US"/>
        </a:p>
      </dgm:t>
    </dgm:pt>
    <dgm:pt modelId="{3A047023-FA4B-45CC-A745-77217B48F50B}" type="sibTrans" cxnId="{70F2EA07-ECED-4201-8F84-87B38D6C54D0}">
      <dgm:prSet/>
      <dgm:spPr/>
      <dgm:t>
        <a:bodyPr/>
        <a:lstStyle/>
        <a:p>
          <a:endParaRPr lang="en-US"/>
        </a:p>
      </dgm:t>
    </dgm:pt>
    <dgm:pt modelId="{25512EB5-BE84-4D98-A223-C4686253A24D}">
      <dgm:prSet phldrT="[Text]"/>
      <dgm:spPr/>
      <dgm:t>
        <a:bodyPr/>
        <a:lstStyle/>
        <a:p>
          <a:r>
            <a:rPr lang="en-US"/>
            <a:t>Discharge prevention</a:t>
          </a:r>
        </a:p>
      </dgm:t>
    </dgm:pt>
    <dgm:pt modelId="{FCBF1304-A1C7-4CCF-AEAD-DF76A69EF03A}" type="parTrans" cxnId="{9402023A-8147-4590-B52B-C1BA9C06FA32}">
      <dgm:prSet/>
      <dgm:spPr/>
      <dgm:t>
        <a:bodyPr/>
        <a:lstStyle/>
        <a:p>
          <a:endParaRPr lang="en-US"/>
        </a:p>
      </dgm:t>
    </dgm:pt>
    <dgm:pt modelId="{5912ABC2-0ACF-4251-8FDF-84AF91D2F95A}" type="sibTrans" cxnId="{9402023A-8147-4590-B52B-C1BA9C06FA32}">
      <dgm:prSet/>
      <dgm:spPr/>
      <dgm:t>
        <a:bodyPr/>
        <a:lstStyle/>
        <a:p>
          <a:endParaRPr lang="en-US"/>
        </a:p>
      </dgm:t>
    </dgm:pt>
    <dgm:pt modelId="{954380C3-9288-47B5-9EAD-606EBC35172C}">
      <dgm:prSet phldrT="[Text]"/>
      <dgm:spPr/>
      <dgm:t>
        <a:bodyPr/>
        <a:lstStyle/>
        <a:p>
          <a:r>
            <a:rPr lang="en-US"/>
            <a:t>112.12 AFVO</a:t>
          </a:r>
        </a:p>
      </dgm:t>
    </dgm:pt>
    <dgm:pt modelId="{91E2097E-325A-4B8C-B199-0482E0946737}" type="parTrans" cxnId="{CA0617D6-931F-462F-99C3-8C2D821C33F8}">
      <dgm:prSet/>
      <dgm:spPr/>
      <dgm:t>
        <a:bodyPr/>
        <a:lstStyle/>
        <a:p>
          <a:endParaRPr lang="en-US"/>
        </a:p>
      </dgm:t>
    </dgm:pt>
    <dgm:pt modelId="{19B21F92-C1D2-49E2-8243-1F7722B847C3}" type="sibTrans" cxnId="{CA0617D6-931F-462F-99C3-8C2D821C33F8}">
      <dgm:prSet/>
      <dgm:spPr/>
      <dgm:t>
        <a:bodyPr/>
        <a:lstStyle/>
        <a:p>
          <a:endParaRPr lang="en-US"/>
        </a:p>
      </dgm:t>
    </dgm:pt>
    <dgm:pt modelId="{C2A8DA13-EA35-47CE-A4CC-95AF2488AC0E}">
      <dgm:prSet phldrT="[Text]"/>
      <dgm:spPr/>
      <dgm:t>
        <a:bodyPr/>
        <a:lstStyle/>
        <a:p>
          <a:r>
            <a:rPr lang="en-US"/>
            <a:t>Facility transfer operations, pumping, and facility process</a:t>
          </a:r>
        </a:p>
      </dgm:t>
    </dgm:pt>
    <dgm:pt modelId="{F678169A-7A55-4E98-AA55-4BD8E05553D7}" type="parTrans" cxnId="{E001377D-6382-43F2-8A7B-D13059DEC066}">
      <dgm:prSet/>
      <dgm:spPr/>
      <dgm:t>
        <a:bodyPr/>
        <a:lstStyle/>
        <a:p>
          <a:endParaRPr lang="en-US"/>
        </a:p>
      </dgm:t>
    </dgm:pt>
    <dgm:pt modelId="{70C41FF6-7134-42B6-AD5D-ED5775E28F1D}" type="sibTrans" cxnId="{E001377D-6382-43F2-8A7B-D13059DEC066}">
      <dgm:prSet/>
      <dgm:spPr/>
      <dgm:t>
        <a:bodyPr/>
        <a:lstStyle/>
        <a:p>
          <a:endParaRPr lang="en-US"/>
        </a:p>
      </dgm:t>
    </dgm:pt>
    <dgm:pt modelId="{768B6803-6B94-46F2-90B9-573161893A2A}">
      <dgm:prSet phldrT="[Text]"/>
      <dgm:spPr/>
      <dgm:t>
        <a:bodyPr/>
        <a:lstStyle/>
        <a:p>
          <a:r>
            <a:rPr lang="en-US"/>
            <a:t>Flow-through process vessels</a:t>
          </a:r>
        </a:p>
      </dgm:t>
    </dgm:pt>
    <dgm:pt modelId="{4F69B657-B5D8-4BBC-A55D-62BCDCD613EC}" type="parTrans" cxnId="{9ECDBE59-E935-47BA-8CB6-8C35A0D94050}">
      <dgm:prSet/>
      <dgm:spPr/>
      <dgm:t>
        <a:bodyPr/>
        <a:lstStyle/>
        <a:p>
          <a:endParaRPr lang="en-US"/>
        </a:p>
      </dgm:t>
    </dgm:pt>
    <dgm:pt modelId="{A89F2856-2FF3-4D02-AE37-2ABDAB015121}" type="sibTrans" cxnId="{9ECDBE59-E935-47BA-8CB6-8C35A0D94050}">
      <dgm:prSet/>
      <dgm:spPr/>
      <dgm:t>
        <a:bodyPr/>
        <a:lstStyle/>
        <a:p>
          <a:endParaRPr lang="en-US"/>
        </a:p>
      </dgm:t>
    </dgm:pt>
    <dgm:pt modelId="{93429B12-03A6-4222-B776-3425AD8F3CB9}">
      <dgm:prSet phldrT="[Text]"/>
      <dgm:spPr/>
      <dgm:t>
        <a:bodyPr/>
        <a:lstStyle/>
        <a:p>
          <a:r>
            <a:rPr lang="en-US"/>
            <a:t>Produced water containers</a:t>
          </a:r>
        </a:p>
      </dgm:t>
    </dgm:pt>
    <dgm:pt modelId="{F421EBBA-C7A0-467B-A68F-E229F062E512}" type="parTrans" cxnId="{BED6FAE9-123B-4EC0-A447-0E93460B290C}">
      <dgm:prSet/>
      <dgm:spPr/>
      <dgm:t>
        <a:bodyPr/>
        <a:lstStyle/>
        <a:p>
          <a:endParaRPr lang="en-US"/>
        </a:p>
      </dgm:t>
    </dgm:pt>
    <dgm:pt modelId="{CE987654-6A3D-4CF6-A84F-AA9D63AD89F5}" type="sibTrans" cxnId="{BED6FAE9-123B-4EC0-A447-0E93460B290C}">
      <dgm:prSet/>
      <dgm:spPr/>
      <dgm:t>
        <a:bodyPr/>
        <a:lstStyle/>
        <a:p>
          <a:endParaRPr lang="en-US"/>
        </a:p>
      </dgm:t>
    </dgm:pt>
    <dgm:pt modelId="{0F86EDA2-B88E-45C3-9294-F5B87C86BC26}">
      <dgm:prSet phldrT="[Text]"/>
      <dgm:spPr/>
      <dgm:t>
        <a:bodyPr/>
        <a:lstStyle/>
        <a:p>
          <a:r>
            <a:rPr lang="en-US"/>
            <a:t>Facility transfer operations</a:t>
          </a:r>
        </a:p>
      </dgm:t>
    </dgm:pt>
    <dgm:pt modelId="{9B4D5E3C-40F3-49F9-A682-C0324F33DE44}" type="parTrans" cxnId="{2C228DBE-A61C-42F7-85BA-106FD2BEF053}">
      <dgm:prSet/>
      <dgm:spPr/>
      <dgm:t>
        <a:bodyPr/>
        <a:lstStyle/>
        <a:p>
          <a:endParaRPr lang="en-US"/>
        </a:p>
      </dgm:t>
    </dgm:pt>
    <dgm:pt modelId="{7F411247-9D0A-4D17-9494-F5863058BD6E}" type="sibTrans" cxnId="{2C228DBE-A61C-42F7-85BA-106FD2BEF053}">
      <dgm:prSet/>
      <dgm:spPr/>
      <dgm:t>
        <a:bodyPr/>
        <a:lstStyle/>
        <a:p>
          <a:endParaRPr lang="en-US"/>
        </a:p>
      </dgm:t>
    </dgm:pt>
    <dgm:pt modelId="{8BF8B62B-9F12-4974-A44E-31F279A5B0B7}">
      <dgm:prSet phldrT="[Text]"/>
      <dgm:spPr/>
      <dgm:t>
        <a:bodyPr/>
        <a:lstStyle/>
        <a:p>
          <a:r>
            <a:rPr lang="en-US"/>
            <a:t>Facility Drainage</a:t>
          </a:r>
        </a:p>
      </dgm:t>
    </dgm:pt>
    <dgm:pt modelId="{BE6276AA-DA7B-4211-A9A8-3BD1C9DEED17}" type="parTrans" cxnId="{F27892E6-A1D9-48D2-848B-9B7886D7046F}">
      <dgm:prSet/>
      <dgm:spPr/>
      <dgm:t>
        <a:bodyPr/>
        <a:lstStyle/>
        <a:p>
          <a:endParaRPr lang="en-US"/>
        </a:p>
      </dgm:t>
    </dgm:pt>
    <dgm:pt modelId="{181EB564-70B9-4A1A-8CE6-42349325769B}" type="sibTrans" cxnId="{F27892E6-A1D9-48D2-848B-9B7886D7046F}">
      <dgm:prSet/>
      <dgm:spPr/>
      <dgm:t>
        <a:bodyPr/>
        <a:lstStyle/>
        <a:p>
          <a:endParaRPr lang="en-US"/>
        </a:p>
      </dgm:t>
    </dgm:pt>
    <dgm:pt modelId="{31AA982E-2A6F-4326-902C-1C87797F3DEB}">
      <dgm:prSet phldrT="[Text]"/>
      <dgm:spPr/>
      <dgm:t>
        <a:bodyPr/>
        <a:lstStyle/>
        <a:p>
          <a:r>
            <a:rPr lang="en-US"/>
            <a:t>Bulk storage containers</a:t>
          </a:r>
        </a:p>
      </dgm:t>
    </dgm:pt>
    <dgm:pt modelId="{8616167F-383B-4699-9647-7A5DB038808B}" type="parTrans" cxnId="{E5F2A16C-ACD7-4466-BBE3-BD92F2138600}">
      <dgm:prSet/>
      <dgm:spPr/>
      <dgm:t>
        <a:bodyPr/>
        <a:lstStyle/>
        <a:p>
          <a:endParaRPr lang="en-US"/>
        </a:p>
      </dgm:t>
    </dgm:pt>
    <dgm:pt modelId="{CB5BBA64-BA1C-4E8A-B913-2DE5BCF6ED5A}" type="sibTrans" cxnId="{E5F2A16C-ACD7-4466-BBE3-BD92F2138600}">
      <dgm:prSet/>
      <dgm:spPr/>
      <dgm:t>
        <a:bodyPr/>
        <a:lstStyle/>
        <a:p>
          <a:endParaRPr lang="en-US"/>
        </a:p>
      </dgm:t>
    </dgm:pt>
    <dgm:pt modelId="{E0016991-B4B9-4AAF-8AB3-D1504B13844C}">
      <dgm:prSet phldrT="[Text]"/>
      <dgm:spPr/>
      <dgm:t>
        <a:bodyPr/>
        <a:lstStyle/>
        <a:p>
          <a:r>
            <a:rPr lang="en-US"/>
            <a:t>Bulk storage container inspections</a:t>
          </a:r>
        </a:p>
      </dgm:t>
    </dgm:pt>
    <dgm:pt modelId="{E167D4DC-E551-457E-9C76-05BF7D86ECE6}" type="parTrans" cxnId="{EEE5E1C6-60AC-483E-94B5-FDB430E49299}">
      <dgm:prSet/>
      <dgm:spPr/>
      <dgm:t>
        <a:bodyPr/>
        <a:lstStyle/>
        <a:p>
          <a:endParaRPr lang="en-US"/>
        </a:p>
      </dgm:t>
    </dgm:pt>
    <dgm:pt modelId="{A951E928-D54D-4F12-B9DE-A5801F1799E8}" type="sibTrans" cxnId="{EEE5E1C6-60AC-483E-94B5-FDB430E49299}">
      <dgm:prSet/>
      <dgm:spPr/>
      <dgm:t>
        <a:bodyPr/>
        <a:lstStyle/>
        <a:p>
          <a:endParaRPr lang="en-US"/>
        </a:p>
      </dgm:t>
    </dgm:pt>
    <dgm:pt modelId="{738117E4-7EB4-4C28-94EB-3CFA94153602}">
      <dgm:prSet phldrT="[Text]"/>
      <dgm:spPr/>
      <dgm:t>
        <a:bodyPr/>
        <a:lstStyle/>
        <a:p>
          <a:r>
            <a:rPr lang="en-US"/>
            <a:t>Facility transfer operations, pumping, and facility process.</a:t>
          </a:r>
        </a:p>
      </dgm:t>
    </dgm:pt>
    <dgm:pt modelId="{BD902500-A63B-47DF-8443-8E507778CEDA}" type="parTrans" cxnId="{77FD40C3-57E8-4C03-99A7-E4457C76ED4B}">
      <dgm:prSet/>
      <dgm:spPr/>
      <dgm:t>
        <a:bodyPr/>
        <a:lstStyle/>
        <a:p>
          <a:endParaRPr lang="en-US"/>
        </a:p>
      </dgm:t>
    </dgm:pt>
    <dgm:pt modelId="{36984E47-0D1E-46C9-BF29-8D69F395FB0D}" type="sibTrans" cxnId="{77FD40C3-57E8-4C03-99A7-E4457C76ED4B}">
      <dgm:prSet/>
      <dgm:spPr/>
      <dgm:t>
        <a:bodyPr/>
        <a:lstStyle/>
        <a:p>
          <a:endParaRPr lang="en-US"/>
        </a:p>
      </dgm:t>
    </dgm:pt>
    <dgm:pt modelId="{F724FC79-E5C8-43C4-8149-E32E576D44F7}" type="pres">
      <dgm:prSet presAssocID="{28C67CB5-736F-46FE-912F-3FD0CD4BA886}" presName="Name0" presStyleCnt="0">
        <dgm:presLayoutVars>
          <dgm:dir/>
          <dgm:animLvl val="lvl"/>
          <dgm:resizeHandles val="exact"/>
        </dgm:presLayoutVars>
      </dgm:prSet>
      <dgm:spPr/>
    </dgm:pt>
    <dgm:pt modelId="{8DCC6EAB-2D6C-499C-A045-2505B134E94B}" type="pres">
      <dgm:prSet presAssocID="{091B7F0E-0D10-4EBB-BFC2-FA63FF7D85D1}" presName="linNode" presStyleCnt="0"/>
      <dgm:spPr/>
    </dgm:pt>
    <dgm:pt modelId="{BEFB35FF-7113-49DB-B0A8-10DCB7CA18D2}" type="pres">
      <dgm:prSet presAssocID="{091B7F0E-0D10-4EBB-BFC2-FA63FF7D85D1}" presName="parentText" presStyleLbl="node1" presStyleIdx="0" presStyleCnt="4">
        <dgm:presLayoutVars>
          <dgm:chMax val="1"/>
          <dgm:bulletEnabled val="1"/>
        </dgm:presLayoutVars>
      </dgm:prSet>
      <dgm:spPr/>
    </dgm:pt>
    <dgm:pt modelId="{25C2E00F-FE25-4D00-9166-731E021FE39C}" type="pres">
      <dgm:prSet presAssocID="{091B7F0E-0D10-4EBB-BFC2-FA63FF7D85D1}" presName="descendantText" presStyleLbl="alignAccFollowNode1" presStyleIdx="0" presStyleCnt="4">
        <dgm:presLayoutVars>
          <dgm:bulletEnabled val="1"/>
        </dgm:presLayoutVars>
      </dgm:prSet>
      <dgm:spPr/>
    </dgm:pt>
    <dgm:pt modelId="{C869F003-8AD5-4DFC-B6BA-A4A858C1D411}" type="pres">
      <dgm:prSet presAssocID="{BE0E8BD6-8ED9-42FC-A394-51EB8A3A2BF6}" presName="sp" presStyleCnt="0"/>
      <dgm:spPr/>
    </dgm:pt>
    <dgm:pt modelId="{35562023-0C8E-4BEE-A415-3ACDBDCFB0F6}" type="pres">
      <dgm:prSet presAssocID="{F2CFFE0C-554A-4C09-8C1A-045A00D07D51}" presName="linNode" presStyleCnt="0"/>
      <dgm:spPr/>
    </dgm:pt>
    <dgm:pt modelId="{3415A072-611E-4283-8578-E8DBC282176A}" type="pres">
      <dgm:prSet presAssocID="{F2CFFE0C-554A-4C09-8C1A-045A00D07D51}" presName="parentText" presStyleLbl="node1" presStyleIdx="1" presStyleCnt="4">
        <dgm:presLayoutVars>
          <dgm:chMax val="1"/>
          <dgm:bulletEnabled val="1"/>
        </dgm:presLayoutVars>
      </dgm:prSet>
      <dgm:spPr/>
    </dgm:pt>
    <dgm:pt modelId="{62F3A910-050C-41B7-A0A8-097BA30AFD1D}" type="pres">
      <dgm:prSet presAssocID="{F2CFFE0C-554A-4C09-8C1A-045A00D07D51}" presName="descendantText" presStyleLbl="alignAccFollowNode1" presStyleIdx="1" presStyleCnt="4">
        <dgm:presLayoutVars>
          <dgm:bulletEnabled val="1"/>
        </dgm:presLayoutVars>
      </dgm:prSet>
      <dgm:spPr/>
    </dgm:pt>
    <dgm:pt modelId="{9471B60B-F1E8-4A51-B98E-9161F788455F}" type="pres">
      <dgm:prSet presAssocID="{5E9B9259-A201-471A-A627-EFFCEF8C00FA}" presName="sp" presStyleCnt="0"/>
      <dgm:spPr/>
    </dgm:pt>
    <dgm:pt modelId="{F7054AD9-F598-4103-B854-396CA9409DEE}" type="pres">
      <dgm:prSet presAssocID="{AA53843A-D4BF-4C07-A356-10E9EF516255}" presName="linNode" presStyleCnt="0"/>
      <dgm:spPr/>
    </dgm:pt>
    <dgm:pt modelId="{C6FA8CF3-C64F-4C7C-892B-D3582CD72831}" type="pres">
      <dgm:prSet presAssocID="{AA53843A-D4BF-4C07-A356-10E9EF516255}" presName="parentText" presStyleLbl="node1" presStyleIdx="2" presStyleCnt="4">
        <dgm:presLayoutVars>
          <dgm:chMax val="1"/>
          <dgm:bulletEnabled val="1"/>
        </dgm:presLayoutVars>
      </dgm:prSet>
      <dgm:spPr/>
    </dgm:pt>
    <dgm:pt modelId="{B3A646C9-4D9A-4A9C-ACA3-218BCCC98022}" type="pres">
      <dgm:prSet presAssocID="{AA53843A-D4BF-4C07-A356-10E9EF516255}" presName="descendantText" presStyleLbl="alignAccFollowNode1" presStyleIdx="2" presStyleCnt="4">
        <dgm:presLayoutVars>
          <dgm:bulletEnabled val="1"/>
        </dgm:presLayoutVars>
      </dgm:prSet>
      <dgm:spPr/>
    </dgm:pt>
    <dgm:pt modelId="{E17F0DA1-BD63-4133-B159-6066F60B5327}" type="pres">
      <dgm:prSet presAssocID="{3A047023-FA4B-45CC-A745-77217B48F50B}" presName="sp" presStyleCnt="0"/>
      <dgm:spPr/>
    </dgm:pt>
    <dgm:pt modelId="{3F2C0169-47AC-4F1A-91D2-87337188F495}" type="pres">
      <dgm:prSet presAssocID="{954380C3-9288-47B5-9EAD-606EBC35172C}" presName="linNode" presStyleCnt="0"/>
      <dgm:spPr/>
    </dgm:pt>
    <dgm:pt modelId="{1DE545DB-9086-4CAA-A802-C4DBBCBB1DB0}" type="pres">
      <dgm:prSet presAssocID="{954380C3-9288-47B5-9EAD-606EBC35172C}" presName="parentText" presStyleLbl="node1" presStyleIdx="3" presStyleCnt="4">
        <dgm:presLayoutVars>
          <dgm:chMax val="1"/>
          <dgm:bulletEnabled val="1"/>
        </dgm:presLayoutVars>
      </dgm:prSet>
      <dgm:spPr/>
    </dgm:pt>
    <dgm:pt modelId="{F9590779-44FF-4B6C-8764-61AD848871A5}" type="pres">
      <dgm:prSet presAssocID="{954380C3-9288-47B5-9EAD-606EBC35172C}" presName="descendantText" presStyleLbl="alignAccFollowNode1" presStyleIdx="3" presStyleCnt="4">
        <dgm:presLayoutVars>
          <dgm:bulletEnabled val="1"/>
        </dgm:presLayoutVars>
      </dgm:prSet>
      <dgm:spPr/>
    </dgm:pt>
  </dgm:ptLst>
  <dgm:cxnLst>
    <dgm:cxn modelId="{26DB7605-1C67-4440-9EE2-388E20BD91F5}" type="presOf" srcId="{28C67CB5-736F-46FE-912F-3FD0CD4BA886}" destId="{F724FC79-E5C8-43C4-8149-E32E576D44F7}" srcOrd="0" destOrd="0" presId="urn:microsoft.com/office/officeart/2005/8/layout/vList5"/>
    <dgm:cxn modelId="{70F2EA07-ECED-4201-8F84-87B38D6C54D0}" srcId="{28C67CB5-736F-46FE-912F-3FD0CD4BA886}" destId="{AA53843A-D4BF-4C07-A356-10E9EF516255}" srcOrd="2" destOrd="0" parTransId="{B310B90A-3A73-479E-A9BB-CFD4D904024E}" sibTransId="{3A047023-FA4B-45CC-A745-77217B48F50B}"/>
    <dgm:cxn modelId="{D5B26329-8A99-4D71-9EAD-5390FCB4D670}" type="presOf" srcId="{8BF8B62B-9F12-4974-A44E-31F279A5B0B7}" destId="{F9590779-44FF-4B6C-8764-61AD848871A5}" srcOrd="0" destOrd="0" presId="urn:microsoft.com/office/officeart/2005/8/layout/vList5"/>
    <dgm:cxn modelId="{9EA62F32-311C-4C0E-8414-90C54451EB53}" srcId="{091B7F0E-0D10-4EBB-BFC2-FA63FF7D85D1}" destId="{125261C9-5461-478C-A667-1BF3ACFDBE5E}" srcOrd="0" destOrd="0" parTransId="{5A1AC5A2-2D3C-415F-944B-9A14694111FE}" sibTransId="{26FBDF18-EE29-4572-BFC0-204703697829}"/>
    <dgm:cxn modelId="{9402023A-8147-4590-B52B-C1BA9C06FA32}" srcId="{AA53843A-D4BF-4C07-A356-10E9EF516255}" destId="{25512EB5-BE84-4D98-A223-C4686253A24D}" srcOrd="0" destOrd="0" parTransId="{FCBF1304-A1C7-4CCF-AEAD-DF76A69EF03A}" sibTransId="{5912ABC2-0ACF-4251-8FDF-84AF91D2F95A}"/>
    <dgm:cxn modelId="{8F3A6E3A-2EA0-4B35-ABC0-0A5177B4FCB9}" srcId="{091B7F0E-0D10-4EBB-BFC2-FA63FF7D85D1}" destId="{068C5B1A-94EF-42FA-A0CA-5AC458AF219D}" srcOrd="1" destOrd="0" parTransId="{F8EB0462-D86C-43BC-9EDF-88FC3FCD7BFA}" sibTransId="{43421FE4-FF0B-45F5-8D44-DF1E56685496}"/>
    <dgm:cxn modelId="{3D72D93F-DC89-4AB5-8622-C0274EFE064F}" type="presOf" srcId="{0F86EDA2-B88E-45C3-9294-F5B87C86BC26}" destId="{62F3A910-050C-41B7-A0A8-097BA30AFD1D}" srcOrd="0" destOrd="4" presId="urn:microsoft.com/office/officeart/2005/8/layout/vList5"/>
    <dgm:cxn modelId="{E5F2A16C-ACD7-4466-BBE3-BD92F2138600}" srcId="{954380C3-9288-47B5-9EAD-606EBC35172C}" destId="{31AA982E-2A6F-4326-902C-1C87797F3DEB}" srcOrd="1" destOrd="0" parTransId="{8616167F-383B-4699-9647-7A5DB038808B}" sibTransId="{CB5BBA64-BA1C-4E8A-B913-2DE5BCF6ED5A}"/>
    <dgm:cxn modelId="{BC240878-F5C1-4460-90B0-D7C897A4AD50}" srcId="{28C67CB5-736F-46FE-912F-3FD0CD4BA886}" destId="{091B7F0E-0D10-4EBB-BFC2-FA63FF7D85D1}" srcOrd="0" destOrd="0" parTransId="{34403306-0A80-4135-A35A-F3BA5992D7EA}" sibTransId="{BE0E8BD6-8ED9-42FC-A394-51EB8A3A2BF6}"/>
    <dgm:cxn modelId="{9ECDBE59-E935-47BA-8CB6-8C35A0D94050}" srcId="{F2CFFE0C-554A-4C09-8C1A-045A00D07D51}" destId="{768B6803-6B94-46F2-90B9-573161893A2A}" srcOrd="2" destOrd="0" parTransId="{4F69B657-B5D8-4BBC-A55D-62BCDCD613EC}" sibTransId="{A89F2856-2FF3-4D02-AE37-2ABDAB015121}"/>
    <dgm:cxn modelId="{71FBC15A-3DD7-42AF-96F0-CE8F05383550}" type="presOf" srcId="{E0016991-B4B9-4AAF-8AB3-D1504B13844C}" destId="{F9590779-44FF-4B6C-8764-61AD848871A5}" srcOrd="0" destOrd="2" presId="urn:microsoft.com/office/officeart/2005/8/layout/vList5"/>
    <dgm:cxn modelId="{E001377D-6382-43F2-8A7B-D13059DEC066}" srcId="{091B7F0E-0D10-4EBB-BFC2-FA63FF7D85D1}" destId="{C2A8DA13-EA35-47CE-A4CC-95AF2488AC0E}" srcOrd="2" destOrd="0" parTransId="{F678169A-7A55-4E98-AA55-4BD8E05553D7}" sibTransId="{70C41FF6-7134-42B6-AD5D-ED5775E28F1D}"/>
    <dgm:cxn modelId="{BBDD828F-8CD6-4B64-8695-45CE6771B7A4}" type="presOf" srcId="{068C5B1A-94EF-42FA-A0CA-5AC458AF219D}" destId="{25C2E00F-FE25-4D00-9166-731E021FE39C}" srcOrd="0" destOrd="1" presId="urn:microsoft.com/office/officeart/2005/8/layout/vList5"/>
    <dgm:cxn modelId="{321D4592-2CD9-4033-92D2-2CB8111AC748}" type="presOf" srcId="{F2CFFE0C-554A-4C09-8C1A-045A00D07D51}" destId="{3415A072-611E-4283-8578-E8DBC282176A}" srcOrd="0" destOrd="0" presId="urn:microsoft.com/office/officeart/2005/8/layout/vList5"/>
    <dgm:cxn modelId="{6CDBC6A0-D66F-4786-8065-70232F1B4A2B}" type="presOf" srcId="{738117E4-7EB4-4C28-94EB-3CFA94153602}" destId="{F9590779-44FF-4B6C-8764-61AD848871A5}" srcOrd="0" destOrd="3" presId="urn:microsoft.com/office/officeart/2005/8/layout/vList5"/>
    <dgm:cxn modelId="{123738A2-C2B4-4E18-A66A-B7206FE95167}" type="presOf" srcId="{31AA982E-2A6F-4326-902C-1C87797F3DEB}" destId="{F9590779-44FF-4B6C-8764-61AD848871A5}" srcOrd="0" destOrd="1" presId="urn:microsoft.com/office/officeart/2005/8/layout/vList5"/>
    <dgm:cxn modelId="{DAA374AB-BD93-4E9E-8016-EECDB7B6EB72}" type="presOf" srcId="{AA53843A-D4BF-4C07-A356-10E9EF516255}" destId="{C6FA8CF3-C64F-4C7C-892B-D3582CD72831}" srcOrd="0" destOrd="0" presId="urn:microsoft.com/office/officeart/2005/8/layout/vList5"/>
    <dgm:cxn modelId="{80ADDDB8-B60A-4B51-8EEA-048A4E711F98}" type="presOf" srcId="{93429B12-03A6-4222-B776-3425AD8F3CB9}" destId="{62F3A910-050C-41B7-A0A8-097BA30AFD1D}" srcOrd="0" destOrd="3" presId="urn:microsoft.com/office/officeart/2005/8/layout/vList5"/>
    <dgm:cxn modelId="{3FDB9BBC-8758-45D5-A755-F16A9E68103F}" srcId="{F2CFFE0C-554A-4C09-8C1A-045A00D07D51}" destId="{D7BD2E33-EE0A-4BB0-9599-F99CCC9DBBAB}" srcOrd="0" destOrd="0" parTransId="{1807275F-F4DB-444A-83DA-391C914118E2}" sibTransId="{952094CC-80C4-46CB-AEDB-38802FE074B2}"/>
    <dgm:cxn modelId="{2C228DBE-A61C-42F7-85BA-106FD2BEF053}" srcId="{F2CFFE0C-554A-4C09-8C1A-045A00D07D51}" destId="{0F86EDA2-B88E-45C3-9294-F5B87C86BC26}" srcOrd="4" destOrd="0" parTransId="{9B4D5E3C-40F3-49F9-A682-C0324F33DE44}" sibTransId="{7F411247-9D0A-4D17-9494-F5863058BD6E}"/>
    <dgm:cxn modelId="{77FD40C3-57E8-4C03-99A7-E4457C76ED4B}" srcId="{954380C3-9288-47B5-9EAD-606EBC35172C}" destId="{738117E4-7EB4-4C28-94EB-3CFA94153602}" srcOrd="3" destOrd="0" parTransId="{BD902500-A63B-47DF-8443-8E507778CEDA}" sibTransId="{36984E47-0D1E-46C9-BF29-8D69F395FB0D}"/>
    <dgm:cxn modelId="{23398BC6-AF58-44A3-8C6D-E52D781F0AAC}" type="presOf" srcId="{954380C3-9288-47B5-9EAD-606EBC35172C}" destId="{1DE545DB-9086-4CAA-A802-C4DBBCBB1DB0}" srcOrd="0" destOrd="0" presId="urn:microsoft.com/office/officeart/2005/8/layout/vList5"/>
    <dgm:cxn modelId="{EEE5E1C6-60AC-483E-94B5-FDB430E49299}" srcId="{954380C3-9288-47B5-9EAD-606EBC35172C}" destId="{E0016991-B4B9-4AAF-8AB3-D1504B13844C}" srcOrd="2" destOrd="0" parTransId="{E167D4DC-E551-457E-9C76-05BF7D86ECE6}" sibTransId="{A951E928-D54D-4F12-B9DE-A5801F1799E8}"/>
    <dgm:cxn modelId="{4CD3B0CD-419A-4502-8728-14E90F4D265A}" type="presOf" srcId="{C2A8DA13-EA35-47CE-A4CC-95AF2488AC0E}" destId="{25C2E00F-FE25-4D00-9166-731E021FE39C}" srcOrd="0" destOrd="2" presId="urn:microsoft.com/office/officeart/2005/8/layout/vList5"/>
    <dgm:cxn modelId="{CA0617D6-931F-462F-99C3-8C2D821C33F8}" srcId="{28C67CB5-736F-46FE-912F-3FD0CD4BA886}" destId="{954380C3-9288-47B5-9EAD-606EBC35172C}" srcOrd="3" destOrd="0" parTransId="{91E2097E-325A-4B8C-B199-0482E0946737}" sibTransId="{19B21F92-C1D2-49E2-8243-1F7722B847C3}"/>
    <dgm:cxn modelId="{BE1079D8-910D-4B9B-A324-9FB69734EFFE}" type="presOf" srcId="{25512EB5-BE84-4D98-A223-C4686253A24D}" destId="{B3A646C9-4D9A-4A9C-ACA3-218BCCC98022}" srcOrd="0" destOrd="0" presId="urn:microsoft.com/office/officeart/2005/8/layout/vList5"/>
    <dgm:cxn modelId="{201EA1E2-8D77-42E9-8BAB-74C03296B573}" type="presOf" srcId="{768B6803-6B94-46F2-90B9-573161893A2A}" destId="{62F3A910-050C-41B7-A0A8-097BA30AFD1D}" srcOrd="0" destOrd="2" presId="urn:microsoft.com/office/officeart/2005/8/layout/vList5"/>
    <dgm:cxn modelId="{F27892E6-A1D9-48D2-848B-9B7886D7046F}" srcId="{954380C3-9288-47B5-9EAD-606EBC35172C}" destId="{8BF8B62B-9F12-4974-A44E-31F279A5B0B7}" srcOrd="0" destOrd="0" parTransId="{BE6276AA-DA7B-4211-A9A8-3BD1C9DEED17}" sibTransId="{181EB564-70B9-4A1A-8CE6-42349325769B}"/>
    <dgm:cxn modelId="{BED6FAE9-123B-4EC0-A447-0E93460B290C}" srcId="{F2CFFE0C-554A-4C09-8C1A-045A00D07D51}" destId="{93429B12-03A6-4222-B776-3425AD8F3CB9}" srcOrd="3" destOrd="0" parTransId="{F421EBBA-C7A0-467B-A68F-E229F062E512}" sibTransId="{CE987654-6A3D-4CF6-A84F-AA9D63AD89F5}"/>
    <dgm:cxn modelId="{34EAF3EA-D432-471D-A77B-8F2D66E18CBB}" type="presOf" srcId="{629B2723-F6DC-4288-9C7E-8DAF2C4B518E}" destId="{62F3A910-050C-41B7-A0A8-097BA30AFD1D}" srcOrd="0" destOrd="1" presId="urn:microsoft.com/office/officeart/2005/8/layout/vList5"/>
    <dgm:cxn modelId="{18A3C7EE-F029-4D8C-A668-7770CB920297}" srcId="{F2CFFE0C-554A-4C09-8C1A-045A00D07D51}" destId="{629B2723-F6DC-4288-9C7E-8DAF2C4B518E}" srcOrd="1" destOrd="0" parTransId="{6D986B86-8FAA-4F26-A05E-A95DC67BCFBB}" sibTransId="{39ED6A12-4DAB-48BC-B328-729F97B3D2ED}"/>
    <dgm:cxn modelId="{76577EF0-BDD1-4A87-A230-90D858F68E2F}" type="presOf" srcId="{125261C9-5461-478C-A667-1BF3ACFDBE5E}" destId="{25C2E00F-FE25-4D00-9166-731E021FE39C}" srcOrd="0" destOrd="0" presId="urn:microsoft.com/office/officeart/2005/8/layout/vList5"/>
    <dgm:cxn modelId="{7CEB42FD-04ED-4A41-B399-451FBCD4C1ED}" type="presOf" srcId="{D7BD2E33-EE0A-4BB0-9599-F99CCC9DBBAB}" destId="{62F3A910-050C-41B7-A0A8-097BA30AFD1D}" srcOrd="0" destOrd="0" presId="urn:microsoft.com/office/officeart/2005/8/layout/vList5"/>
    <dgm:cxn modelId="{8B4476FE-90C8-4113-9338-62046D54DB28}" type="presOf" srcId="{091B7F0E-0D10-4EBB-BFC2-FA63FF7D85D1}" destId="{BEFB35FF-7113-49DB-B0A8-10DCB7CA18D2}" srcOrd="0" destOrd="0" presId="urn:microsoft.com/office/officeart/2005/8/layout/vList5"/>
    <dgm:cxn modelId="{04E49AFF-1AE7-4F85-A1F5-0B973A618F14}" srcId="{28C67CB5-736F-46FE-912F-3FD0CD4BA886}" destId="{F2CFFE0C-554A-4C09-8C1A-045A00D07D51}" srcOrd="1" destOrd="0" parTransId="{5316F167-D95D-4BA7-88B4-360947F563C3}" sibTransId="{5E9B9259-A201-471A-A627-EFFCEF8C00FA}"/>
    <dgm:cxn modelId="{906D5269-76CA-4F94-B21A-FF51FE0E1306}" type="presParOf" srcId="{F724FC79-E5C8-43C4-8149-E32E576D44F7}" destId="{8DCC6EAB-2D6C-499C-A045-2505B134E94B}" srcOrd="0" destOrd="0" presId="urn:microsoft.com/office/officeart/2005/8/layout/vList5"/>
    <dgm:cxn modelId="{E9391AEF-2375-4E84-A615-DAA2B214368A}" type="presParOf" srcId="{8DCC6EAB-2D6C-499C-A045-2505B134E94B}" destId="{BEFB35FF-7113-49DB-B0A8-10DCB7CA18D2}" srcOrd="0" destOrd="0" presId="urn:microsoft.com/office/officeart/2005/8/layout/vList5"/>
    <dgm:cxn modelId="{DA7BD341-E152-4B9D-97B9-5A50C5D1B2D6}" type="presParOf" srcId="{8DCC6EAB-2D6C-499C-A045-2505B134E94B}" destId="{25C2E00F-FE25-4D00-9166-731E021FE39C}" srcOrd="1" destOrd="0" presId="urn:microsoft.com/office/officeart/2005/8/layout/vList5"/>
    <dgm:cxn modelId="{CCA4AF44-4436-4A4C-B81C-55BF859992AC}" type="presParOf" srcId="{F724FC79-E5C8-43C4-8149-E32E576D44F7}" destId="{C869F003-8AD5-4DFC-B6BA-A4A858C1D411}" srcOrd="1" destOrd="0" presId="urn:microsoft.com/office/officeart/2005/8/layout/vList5"/>
    <dgm:cxn modelId="{CDCF9EE0-6F1D-41FD-A972-7C73E96BA1DE}" type="presParOf" srcId="{F724FC79-E5C8-43C4-8149-E32E576D44F7}" destId="{35562023-0C8E-4BEE-A415-3ACDBDCFB0F6}" srcOrd="2" destOrd="0" presId="urn:microsoft.com/office/officeart/2005/8/layout/vList5"/>
    <dgm:cxn modelId="{C8DCEDBF-772A-421B-91F7-0EA0BA5A1123}" type="presParOf" srcId="{35562023-0C8E-4BEE-A415-3ACDBDCFB0F6}" destId="{3415A072-611E-4283-8578-E8DBC282176A}" srcOrd="0" destOrd="0" presId="urn:microsoft.com/office/officeart/2005/8/layout/vList5"/>
    <dgm:cxn modelId="{FA4CDD8A-26BD-4189-9977-980EAD8E2BAB}" type="presParOf" srcId="{35562023-0C8E-4BEE-A415-3ACDBDCFB0F6}" destId="{62F3A910-050C-41B7-A0A8-097BA30AFD1D}" srcOrd="1" destOrd="0" presId="urn:microsoft.com/office/officeart/2005/8/layout/vList5"/>
    <dgm:cxn modelId="{0320C914-529A-414A-93B6-6F395F53C260}" type="presParOf" srcId="{F724FC79-E5C8-43C4-8149-E32E576D44F7}" destId="{9471B60B-F1E8-4A51-B98E-9161F788455F}" srcOrd="3" destOrd="0" presId="urn:microsoft.com/office/officeart/2005/8/layout/vList5"/>
    <dgm:cxn modelId="{72F63C59-130C-43F4-A716-55BB36F1683C}" type="presParOf" srcId="{F724FC79-E5C8-43C4-8149-E32E576D44F7}" destId="{F7054AD9-F598-4103-B854-396CA9409DEE}" srcOrd="4" destOrd="0" presId="urn:microsoft.com/office/officeart/2005/8/layout/vList5"/>
    <dgm:cxn modelId="{4209CEBA-B069-48E9-AC60-4FB05606239C}" type="presParOf" srcId="{F7054AD9-F598-4103-B854-396CA9409DEE}" destId="{C6FA8CF3-C64F-4C7C-892B-D3582CD72831}" srcOrd="0" destOrd="0" presId="urn:microsoft.com/office/officeart/2005/8/layout/vList5"/>
    <dgm:cxn modelId="{6E72B8FB-D95A-4B3F-812E-8900FDBFCE4E}" type="presParOf" srcId="{F7054AD9-F598-4103-B854-396CA9409DEE}" destId="{B3A646C9-4D9A-4A9C-ACA3-218BCCC98022}" srcOrd="1" destOrd="0" presId="urn:microsoft.com/office/officeart/2005/8/layout/vList5"/>
    <dgm:cxn modelId="{E310E907-E689-4A3F-8A1E-63EF18205864}" type="presParOf" srcId="{F724FC79-E5C8-43C4-8149-E32E576D44F7}" destId="{E17F0DA1-BD63-4133-B159-6066F60B5327}" srcOrd="5" destOrd="0" presId="urn:microsoft.com/office/officeart/2005/8/layout/vList5"/>
    <dgm:cxn modelId="{E064EB05-C04C-473E-803C-93C7BFEA82C7}" type="presParOf" srcId="{F724FC79-E5C8-43C4-8149-E32E576D44F7}" destId="{3F2C0169-47AC-4F1A-91D2-87337188F495}" srcOrd="6" destOrd="0" presId="urn:microsoft.com/office/officeart/2005/8/layout/vList5"/>
    <dgm:cxn modelId="{4668B5EA-73F1-4BBE-B097-30217341B6BD}" type="presParOf" srcId="{3F2C0169-47AC-4F1A-91D2-87337188F495}" destId="{1DE545DB-9086-4CAA-A802-C4DBBCBB1DB0}" srcOrd="0" destOrd="0" presId="urn:microsoft.com/office/officeart/2005/8/layout/vList5"/>
    <dgm:cxn modelId="{57ACD8D3-5CFF-445C-8F79-AB9E2BFA15BA}" type="presParOf" srcId="{3F2C0169-47AC-4F1A-91D2-87337188F495}" destId="{F9590779-44FF-4B6C-8764-61AD848871A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13CE17F-7984-4E02-8097-1C61C868102B}"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A7F8980E-6E74-407E-8E3A-1A08D11747FF}" type="pres">
      <dgm:prSet presAssocID="{113CE17F-7984-4E02-8097-1C61C868102B}" presName="linear" presStyleCnt="0">
        <dgm:presLayoutVars>
          <dgm:animLvl val="lvl"/>
          <dgm:resizeHandles val="exact"/>
        </dgm:presLayoutVars>
      </dgm:prSet>
      <dgm:spPr/>
    </dgm:pt>
  </dgm:ptLst>
  <dgm:cxnLst>
    <dgm:cxn modelId="{EDEF9465-1B08-45EF-A347-BFA159A64CF8}" type="presOf" srcId="{113CE17F-7984-4E02-8097-1C61C868102B}" destId="{A7F8980E-6E74-407E-8E3A-1A08D11747FF}"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783A418-A170-4E98-81F7-346701D5C526}" type="doc">
      <dgm:prSet loTypeId="urn:microsoft.com/office/officeart/2005/8/layout/lProcess2" loCatId="list" qsTypeId="urn:microsoft.com/office/officeart/2005/8/quickstyle/3d4" qsCatId="3D" csTypeId="urn:microsoft.com/office/officeart/2005/8/colors/accent1_2" csCatId="accent1" phldr="1"/>
      <dgm:spPr/>
      <dgm:t>
        <a:bodyPr/>
        <a:lstStyle/>
        <a:p>
          <a:endParaRPr lang="en-US"/>
        </a:p>
      </dgm:t>
    </dgm:pt>
    <dgm:pt modelId="{94D90999-3263-4DA0-B8D9-A63A3F0B5F34}">
      <dgm:prSet phldrT="[Text]"/>
      <dgm:spPr/>
      <dgm:t>
        <a:bodyPr/>
        <a:lstStyle/>
        <a:p>
          <a:r>
            <a:rPr lang="en-US" dirty="0"/>
            <a:t>42,000 Gallons of Storage</a:t>
          </a:r>
        </a:p>
      </dgm:t>
    </dgm:pt>
    <dgm:pt modelId="{89D26687-E584-4CC8-8DF1-491BC57C99B1}" type="parTrans" cxnId="{B5035F97-E032-4A60-A307-9A610EB2F7EB}">
      <dgm:prSet/>
      <dgm:spPr/>
      <dgm:t>
        <a:bodyPr/>
        <a:lstStyle/>
        <a:p>
          <a:endParaRPr lang="en-US"/>
        </a:p>
      </dgm:t>
    </dgm:pt>
    <dgm:pt modelId="{DE47B9D9-8A5A-47EB-B680-837B8B491450}" type="sibTrans" cxnId="{B5035F97-E032-4A60-A307-9A610EB2F7EB}">
      <dgm:prSet/>
      <dgm:spPr/>
      <dgm:t>
        <a:bodyPr/>
        <a:lstStyle/>
        <a:p>
          <a:endParaRPr lang="en-US"/>
        </a:p>
      </dgm:t>
    </dgm:pt>
    <dgm:pt modelId="{CE03F539-9A50-4187-A733-2D6257284A22}">
      <dgm:prSet phldrT="[Text]"/>
      <dgm:spPr/>
      <dgm:t>
        <a:bodyPr/>
        <a:lstStyle/>
        <a:p>
          <a:r>
            <a:rPr lang="en-US" dirty="0"/>
            <a:t>Transfers over water to vessels</a:t>
          </a:r>
        </a:p>
      </dgm:t>
    </dgm:pt>
    <dgm:pt modelId="{5D5C2FD9-8B48-47F9-804A-C305AAC548F0}" type="parTrans" cxnId="{E912EDE9-87FC-4A3C-A6A7-7D0D25D682A6}">
      <dgm:prSet/>
      <dgm:spPr/>
      <dgm:t>
        <a:bodyPr/>
        <a:lstStyle/>
        <a:p>
          <a:endParaRPr lang="en-US"/>
        </a:p>
      </dgm:t>
    </dgm:pt>
    <dgm:pt modelId="{0C193D9F-6A6F-4225-9A2C-444E68075B2C}" type="sibTrans" cxnId="{E912EDE9-87FC-4A3C-A6A7-7D0D25D682A6}">
      <dgm:prSet/>
      <dgm:spPr/>
      <dgm:t>
        <a:bodyPr/>
        <a:lstStyle/>
        <a:p>
          <a:endParaRPr lang="en-US"/>
        </a:p>
      </dgm:t>
    </dgm:pt>
    <dgm:pt modelId="{5D7A54CF-5FE6-408D-854B-FC2CC0F4879C}">
      <dgm:prSet phldrT="[Text]"/>
      <dgm:spPr/>
      <dgm:t>
        <a:bodyPr/>
        <a:lstStyle/>
        <a:p>
          <a:r>
            <a:rPr lang="en-US" dirty="0"/>
            <a:t>1 Million Gallons of Storage</a:t>
          </a:r>
        </a:p>
      </dgm:t>
    </dgm:pt>
    <dgm:pt modelId="{9452E355-CACD-4FA7-BD53-5465F79086EE}" type="parTrans" cxnId="{F0E49CB5-1A77-4677-9F6B-519218D77A75}">
      <dgm:prSet/>
      <dgm:spPr/>
      <dgm:t>
        <a:bodyPr/>
        <a:lstStyle/>
        <a:p>
          <a:endParaRPr lang="en-US"/>
        </a:p>
      </dgm:t>
    </dgm:pt>
    <dgm:pt modelId="{BCC31E5B-66DA-4FC9-880E-6E92B096B023}" type="sibTrans" cxnId="{F0E49CB5-1A77-4677-9F6B-519218D77A75}">
      <dgm:prSet/>
      <dgm:spPr/>
      <dgm:t>
        <a:bodyPr/>
        <a:lstStyle/>
        <a:p>
          <a:endParaRPr lang="en-US"/>
        </a:p>
      </dgm:t>
    </dgm:pt>
    <dgm:pt modelId="{BD33A912-E184-41E8-B113-1096DC5808CE}">
      <dgm:prSet phldrT="[Text]"/>
      <dgm:spPr/>
      <dgm:t>
        <a:bodyPr/>
        <a:lstStyle/>
        <a:p>
          <a:r>
            <a:rPr lang="en-US" dirty="0"/>
            <a:t>Inadequate secondary containment</a:t>
          </a:r>
        </a:p>
      </dgm:t>
    </dgm:pt>
    <dgm:pt modelId="{020D882F-D330-4E78-B6DD-39C808F62707}" type="parTrans" cxnId="{6E56394C-827E-40F1-AEC5-E3990AD1C890}">
      <dgm:prSet/>
      <dgm:spPr/>
      <dgm:t>
        <a:bodyPr/>
        <a:lstStyle/>
        <a:p>
          <a:endParaRPr lang="en-US"/>
        </a:p>
      </dgm:t>
    </dgm:pt>
    <dgm:pt modelId="{CECB7327-7FF4-406C-863E-03EA57DABD37}" type="sibTrans" cxnId="{6E56394C-827E-40F1-AEC5-E3990AD1C890}">
      <dgm:prSet/>
      <dgm:spPr/>
      <dgm:t>
        <a:bodyPr/>
        <a:lstStyle/>
        <a:p>
          <a:endParaRPr lang="en-US"/>
        </a:p>
      </dgm:t>
    </dgm:pt>
    <dgm:pt modelId="{207951D5-EF44-417A-A7C5-9C3EDCC1DC6F}">
      <dgm:prSet phldrT="[Text]"/>
      <dgm:spPr/>
      <dgm:t>
        <a:bodyPr/>
        <a:lstStyle/>
        <a:p>
          <a:r>
            <a:rPr lang="en-US" dirty="0"/>
            <a:t>Shutdown public drinking water intake</a:t>
          </a:r>
        </a:p>
      </dgm:t>
    </dgm:pt>
    <dgm:pt modelId="{82356B6A-2F3A-40CD-A518-05785879E115}" type="parTrans" cxnId="{120A1A62-B036-4937-B9D6-FE05A4B800E2}">
      <dgm:prSet/>
      <dgm:spPr/>
      <dgm:t>
        <a:bodyPr/>
        <a:lstStyle/>
        <a:p>
          <a:endParaRPr lang="en-US"/>
        </a:p>
      </dgm:t>
    </dgm:pt>
    <dgm:pt modelId="{43B1E85F-1311-40EC-AFFA-D95A42D9ED62}" type="sibTrans" cxnId="{120A1A62-B036-4937-B9D6-FE05A4B800E2}">
      <dgm:prSet/>
      <dgm:spPr/>
      <dgm:t>
        <a:bodyPr/>
        <a:lstStyle/>
        <a:p>
          <a:endParaRPr lang="en-US"/>
        </a:p>
      </dgm:t>
    </dgm:pt>
    <dgm:pt modelId="{23CF0BD4-C86D-4536-A443-FA0BD9C9EEE4}">
      <dgm:prSet/>
      <dgm:spPr/>
      <dgm:t>
        <a:bodyPr/>
        <a:lstStyle/>
        <a:p>
          <a:r>
            <a:rPr lang="en-US" dirty="0"/>
            <a:t>Injury to fish and wildlife and sensitive environments </a:t>
          </a:r>
        </a:p>
      </dgm:t>
    </dgm:pt>
    <dgm:pt modelId="{5CB29861-E329-4180-ACFA-1609F65C1AA5}" type="parTrans" cxnId="{7A1A2A92-DBB6-4B77-BAFD-C329C2C51642}">
      <dgm:prSet/>
      <dgm:spPr/>
      <dgm:t>
        <a:bodyPr/>
        <a:lstStyle/>
        <a:p>
          <a:endParaRPr lang="en-US"/>
        </a:p>
      </dgm:t>
    </dgm:pt>
    <dgm:pt modelId="{CF650B8C-A83A-4106-A34F-E84F7956683C}" type="sibTrans" cxnId="{7A1A2A92-DBB6-4B77-BAFD-C329C2C51642}">
      <dgm:prSet/>
      <dgm:spPr/>
      <dgm:t>
        <a:bodyPr/>
        <a:lstStyle/>
        <a:p>
          <a:endParaRPr lang="en-US"/>
        </a:p>
      </dgm:t>
    </dgm:pt>
    <dgm:pt modelId="{0F44CB17-1BC7-47B4-AD01-8E44E1E9CE3C}">
      <dgm:prSet phldrT="[Text]"/>
      <dgm:spPr/>
      <dgm:t>
        <a:bodyPr/>
        <a:lstStyle/>
        <a:p>
          <a:r>
            <a:rPr lang="en-US" dirty="0"/>
            <a:t>Discharge ≥ 10,000 gallons</a:t>
          </a:r>
        </a:p>
      </dgm:t>
    </dgm:pt>
    <dgm:pt modelId="{D7B190FD-F87A-4B85-AE12-FE18D0B88303}" type="parTrans" cxnId="{7E8289A3-04C5-4A34-8B24-42CF16527E48}">
      <dgm:prSet/>
      <dgm:spPr/>
      <dgm:t>
        <a:bodyPr/>
        <a:lstStyle/>
        <a:p>
          <a:endParaRPr lang="en-US"/>
        </a:p>
      </dgm:t>
    </dgm:pt>
    <dgm:pt modelId="{48EEC5A9-B19E-44BF-953A-73C05605C13B}" type="sibTrans" cxnId="{7E8289A3-04C5-4A34-8B24-42CF16527E48}">
      <dgm:prSet/>
      <dgm:spPr/>
      <dgm:t>
        <a:bodyPr/>
        <a:lstStyle/>
        <a:p>
          <a:endParaRPr lang="en-US"/>
        </a:p>
      </dgm:t>
    </dgm:pt>
    <dgm:pt modelId="{6506726D-C1E3-428C-8E25-10B9AF5FCFE9}" type="pres">
      <dgm:prSet presAssocID="{2783A418-A170-4E98-81F7-346701D5C526}" presName="theList" presStyleCnt="0">
        <dgm:presLayoutVars>
          <dgm:dir/>
          <dgm:animLvl val="lvl"/>
          <dgm:resizeHandles val="exact"/>
        </dgm:presLayoutVars>
      </dgm:prSet>
      <dgm:spPr/>
    </dgm:pt>
    <dgm:pt modelId="{926A94E6-9488-46F7-A8BC-1CB42A9A4D45}" type="pres">
      <dgm:prSet presAssocID="{94D90999-3263-4DA0-B8D9-A63A3F0B5F34}" presName="compNode" presStyleCnt="0"/>
      <dgm:spPr/>
    </dgm:pt>
    <dgm:pt modelId="{339237AC-79CB-4CAD-9E35-D83B95E67FB1}" type="pres">
      <dgm:prSet presAssocID="{94D90999-3263-4DA0-B8D9-A63A3F0B5F34}" presName="aNode" presStyleLbl="bgShp" presStyleIdx="0" presStyleCnt="2"/>
      <dgm:spPr/>
    </dgm:pt>
    <dgm:pt modelId="{8F809609-5AC9-4FF3-AE98-331D89987483}" type="pres">
      <dgm:prSet presAssocID="{94D90999-3263-4DA0-B8D9-A63A3F0B5F34}" presName="textNode" presStyleLbl="bgShp" presStyleIdx="0" presStyleCnt="2"/>
      <dgm:spPr/>
    </dgm:pt>
    <dgm:pt modelId="{4F52BE08-105F-42C8-8A9C-B98548B544B5}" type="pres">
      <dgm:prSet presAssocID="{94D90999-3263-4DA0-B8D9-A63A3F0B5F34}" presName="compChildNode" presStyleCnt="0"/>
      <dgm:spPr/>
    </dgm:pt>
    <dgm:pt modelId="{29A50C93-825B-4545-A5D3-33A5C29E78CD}" type="pres">
      <dgm:prSet presAssocID="{94D90999-3263-4DA0-B8D9-A63A3F0B5F34}" presName="theInnerList" presStyleCnt="0"/>
      <dgm:spPr/>
    </dgm:pt>
    <dgm:pt modelId="{0049E66F-9764-4665-9D15-A3E0949D123E}" type="pres">
      <dgm:prSet presAssocID="{CE03F539-9A50-4187-A733-2D6257284A22}" presName="childNode" presStyleLbl="node1" presStyleIdx="0" presStyleCnt="5">
        <dgm:presLayoutVars>
          <dgm:bulletEnabled val="1"/>
        </dgm:presLayoutVars>
      </dgm:prSet>
      <dgm:spPr/>
    </dgm:pt>
    <dgm:pt modelId="{F1994543-A443-4EA3-8B1E-D3C7B2ED299E}" type="pres">
      <dgm:prSet presAssocID="{94D90999-3263-4DA0-B8D9-A63A3F0B5F34}" presName="aSpace" presStyleCnt="0"/>
      <dgm:spPr/>
    </dgm:pt>
    <dgm:pt modelId="{DA16A8A1-76A8-4E6C-988F-CDC3A33E0614}" type="pres">
      <dgm:prSet presAssocID="{5D7A54CF-5FE6-408D-854B-FC2CC0F4879C}" presName="compNode" presStyleCnt="0"/>
      <dgm:spPr/>
    </dgm:pt>
    <dgm:pt modelId="{5E0CBE39-54ED-4F3D-B8FF-790D54B95D27}" type="pres">
      <dgm:prSet presAssocID="{5D7A54CF-5FE6-408D-854B-FC2CC0F4879C}" presName="aNode" presStyleLbl="bgShp" presStyleIdx="1" presStyleCnt="2"/>
      <dgm:spPr/>
    </dgm:pt>
    <dgm:pt modelId="{9787C139-313A-4FB0-9058-EF7230531F0F}" type="pres">
      <dgm:prSet presAssocID="{5D7A54CF-5FE6-408D-854B-FC2CC0F4879C}" presName="textNode" presStyleLbl="bgShp" presStyleIdx="1" presStyleCnt="2"/>
      <dgm:spPr/>
    </dgm:pt>
    <dgm:pt modelId="{08EE6782-6D5D-48C6-8B37-C956CB76DE62}" type="pres">
      <dgm:prSet presAssocID="{5D7A54CF-5FE6-408D-854B-FC2CC0F4879C}" presName="compChildNode" presStyleCnt="0"/>
      <dgm:spPr/>
    </dgm:pt>
    <dgm:pt modelId="{4439ADF7-C1FB-43D7-9895-684103291660}" type="pres">
      <dgm:prSet presAssocID="{5D7A54CF-5FE6-408D-854B-FC2CC0F4879C}" presName="theInnerList" presStyleCnt="0"/>
      <dgm:spPr/>
    </dgm:pt>
    <dgm:pt modelId="{6130857A-1C52-4786-951B-CB524EDF4B29}" type="pres">
      <dgm:prSet presAssocID="{BD33A912-E184-41E8-B113-1096DC5808CE}" presName="childNode" presStyleLbl="node1" presStyleIdx="1" presStyleCnt="5">
        <dgm:presLayoutVars>
          <dgm:bulletEnabled val="1"/>
        </dgm:presLayoutVars>
      </dgm:prSet>
      <dgm:spPr/>
    </dgm:pt>
    <dgm:pt modelId="{E2D5C54C-D784-4C40-B4E9-62386C952B93}" type="pres">
      <dgm:prSet presAssocID="{BD33A912-E184-41E8-B113-1096DC5808CE}" presName="aSpace2" presStyleCnt="0"/>
      <dgm:spPr/>
    </dgm:pt>
    <dgm:pt modelId="{0D0EEBA4-13B5-4B43-8B3C-DD5BEAE3A4A9}" type="pres">
      <dgm:prSet presAssocID="{23CF0BD4-C86D-4536-A443-FA0BD9C9EEE4}" presName="childNode" presStyleLbl="node1" presStyleIdx="2" presStyleCnt="5">
        <dgm:presLayoutVars>
          <dgm:bulletEnabled val="1"/>
        </dgm:presLayoutVars>
      </dgm:prSet>
      <dgm:spPr/>
    </dgm:pt>
    <dgm:pt modelId="{98F55D42-0B5A-4814-B306-3A2D17AF4975}" type="pres">
      <dgm:prSet presAssocID="{23CF0BD4-C86D-4536-A443-FA0BD9C9EEE4}" presName="aSpace2" presStyleCnt="0"/>
      <dgm:spPr/>
    </dgm:pt>
    <dgm:pt modelId="{4CE1A061-3A73-4182-83BC-90121D6FB35F}" type="pres">
      <dgm:prSet presAssocID="{207951D5-EF44-417A-A7C5-9C3EDCC1DC6F}" presName="childNode" presStyleLbl="node1" presStyleIdx="3" presStyleCnt="5">
        <dgm:presLayoutVars>
          <dgm:bulletEnabled val="1"/>
        </dgm:presLayoutVars>
      </dgm:prSet>
      <dgm:spPr/>
    </dgm:pt>
    <dgm:pt modelId="{647F13E0-C37D-4F97-8E83-8F860E9AA471}" type="pres">
      <dgm:prSet presAssocID="{207951D5-EF44-417A-A7C5-9C3EDCC1DC6F}" presName="aSpace2" presStyleCnt="0"/>
      <dgm:spPr/>
    </dgm:pt>
    <dgm:pt modelId="{7C75FB84-ABD8-46CF-BDB1-56D676128594}" type="pres">
      <dgm:prSet presAssocID="{0F44CB17-1BC7-47B4-AD01-8E44E1E9CE3C}" presName="childNode" presStyleLbl="node1" presStyleIdx="4" presStyleCnt="5">
        <dgm:presLayoutVars>
          <dgm:bulletEnabled val="1"/>
        </dgm:presLayoutVars>
      </dgm:prSet>
      <dgm:spPr/>
    </dgm:pt>
  </dgm:ptLst>
  <dgm:cxnLst>
    <dgm:cxn modelId="{01C91C00-4664-49EB-8C3A-11486D95AB4E}" type="presOf" srcId="{5D7A54CF-5FE6-408D-854B-FC2CC0F4879C}" destId="{9787C139-313A-4FB0-9058-EF7230531F0F}" srcOrd="1" destOrd="0" presId="urn:microsoft.com/office/officeart/2005/8/layout/lProcess2"/>
    <dgm:cxn modelId="{71513A16-37DD-4426-A6BF-11FD4AC93407}" type="presOf" srcId="{BD33A912-E184-41E8-B113-1096DC5808CE}" destId="{6130857A-1C52-4786-951B-CB524EDF4B29}" srcOrd="0" destOrd="0" presId="urn:microsoft.com/office/officeart/2005/8/layout/lProcess2"/>
    <dgm:cxn modelId="{9D48B622-1FF5-498A-8B72-64CA32BCFC11}" type="presOf" srcId="{207951D5-EF44-417A-A7C5-9C3EDCC1DC6F}" destId="{4CE1A061-3A73-4182-83BC-90121D6FB35F}" srcOrd="0" destOrd="0" presId="urn:microsoft.com/office/officeart/2005/8/layout/lProcess2"/>
    <dgm:cxn modelId="{AFA7175C-299A-41E3-9174-A331624743D3}" type="presOf" srcId="{2783A418-A170-4E98-81F7-346701D5C526}" destId="{6506726D-C1E3-428C-8E25-10B9AF5FCFE9}" srcOrd="0" destOrd="0" presId="urn:microsoft.com/office/officeart/2005/8/layout/lProcess2"/>
    <dgm:cxn modelId="{120A1A62-B036-4937-B9D6-FE05A4B800E2}" srcId="{5D7A54CF-5FE6-408D-854B-FC2CC0F4879C}" destId="{207951D5-EF44-417A-A7C5-9C3EDCC1DC6F}" srcOrd="2" destOrd="0" parTransId="{82356B6A-2F3A-40CD-A518-05785879E115}" sibTransId="{43B1E85F-1311-40EC-AFFA-D95A42D9ED62}"/>
    <dgm:cxn modelId="{6E56394C-827E-40F1-AEC5-E3990AD1C890}" srcId="{5D7A54CF-5FE6-408D-854B-FC2CC0F4879C}" destId="{BD33A912-E184-41E8-B113-1096DC5808CE}" srcOrd="0" destOrd="0" parTransId="{020D882F-D330-4E78-B6DD-39C808F62707}" sibTransId="{CECB7327-7FF4-406C-863E-03EA57DABD37}"/>
    <dgm:cxn modelId="{30EA084F-1630-4BED-8EBF-482766137838}" type="presOf" srcId="{94D90999-3263-4DA0-B8D9-A63A3F0B5F34}" destId="{8F809609-5AC9-4FF3-AE98-331D89987483}" srcOrd="1" destOrd="0" presId="urn:microsoft.com/office/officeart/2005/8/layout/lProcess2"/>
    <dgm:cxn modelId="{D698F581-23B4-4FCD-AF2D-69F71CED12A3}" type="presOf" srcId="{CE03F539-9A50-4187-A733-2D6257284A22}" destId="{0049E66F-9764-4665-9D15-A3E0949D123E}" srcOrd="0" destOrd="0" presId="urn:microsoft.com/office/officeart/2005/8/layout/lProcess2"/>
    <dgm:cxn modelId="{7A1A2A92-DBB6-4B77-BAFD-C329C2C51642}" srcId="{5D7A54CF-5FE6-408D-854B-FC2CC0F4879C}" destId="{23CF0BD4-C86D-4536-A443-FA0BD9C9EEE4}" srcOrd="1" destOrd="0" parTransId="{5CB29861-E329-4180-ACFA-1609F65C1AA5}" sibTransId="{CF650B8C-A83A-4106-A34F-E84F7956683C}"/>
    <dgm:cxn modelId="{2489A893-6E73-4CD2-BC61-C6EC340DC3DC}" type="presOf" srcId="{94D90999-3263-4DA0-B8D9-A63A3F0B5F34}" destId="{339237AC-79CB-4CAD-9E35-D83B95E67FB1}" srcOrd="0" destOrd="0" presId="urn:microsoft.com/office/officeart/2005/8/layout/lProcess2"/>
    <dgm:cxn modelId="{B5035F97-E032-4A60-A307-9A610EB2F7EB}" srcId="{2783A418-A170-4E98-81F7-346701D5C526}" destId="{94D90999-3263-4DA0-B8D9-A63A3F0B5F34}" srcOrd="0" destOrd="0" parTransId="{89D26687-E584-4CC8-8DF1-491BC57C99B1}" sibTransId="{DE47B9D9-8A5A-47EB-B680-837B8B491450}"/>
    <dgm:cxn modelId="{7E8289A3-04C5-4A34-8B24-42CF16527E48}" srcId="{5D7A54CF-5FE6-408D-854B-FC2CC0F4879C}" destId="{0F44CB17-1BC7-47B4-AD01-8E44E1E9CE3C}" srcOrd="3" destOrd="0" parTransId="{D7B190FD-F87A-4B85-AE12-FE18D0B88303}" sibTransId="{48EEC5A9-B19E-44BF-953A-73C05605C13B}"/>
    <dgm:cxn modelId="{F0E49CB5-1A77-4677-9F6B-519218D77A75}" srcId="{2783A418-A170-4E98-81F7-346701D5C526}" destId="{5D7A54CF-5FE6-408D-854B-FC2CC0F4879C}" srcOrd="1" destOrd="0" parTransId="{9452E355-CACD-4FA7-BD53-5465F79086EE}" sibTransId="{BCC31E5B-66DA-4FC9-880E-6E92B096B023}"/>
    <dgm:cxn modelId="{F944C4CA-1652-478B-AA80-52403EDD63A5}" type="presOf" srcId="{5D7A54CF-5FE6-408D-854B-FC2CC0F4879C}" destId="{5E0CBE39-54ED-4F3D-B8FF-790D54B95D27}" srcOrd="0" destOrd="0" presId="urn:microsoft.com/office/officeart/2005/8/layout/lProcess2"/>
    <dgm:cxn modelId="{E912EDE9-87FC-4A3C-A6A7-7D0D25D682A6}" srcId="{94D90999-3263-4DA0-B8D9-A63A3F0B5F34}" destId="{CE03F539-9A50-4187-A733-2D6257284A22}" srcOrd="0" destOrd="0" parTransId="{5D5C2FD9-8B48-47F9-804A-C305AAC548F0}" sibTransId="{0C193D9F-6A6F-4225-9A2C-444E68075B2C}"/>
    <dgm:cxn modelId="{9C3109F3-0257-47F4-A63A-99341A6C50FD}" type="presOf" srcId="{23CF0BD4-C86D-4536-A443-FA0BD9C9EEE4}" destId="{0D0EEBA4-13B5-4B43-8B3C-DD5BEAE3A4A9}" srcOrd="0" destOrd="0" presId="urn:microsoft.com/office/officeart/2005/8/layout/lProcess2"/>
    <dgm:cxn modelId="{A6F8E1F4-83E7-49BA-BF30-BF2E96D2B3AE}" type="presOf" srcId="{0F44CB17-1BC7-47B4-AD01-8E44E1E9CE3C}" destId="{7C75FB84-ABD8-46CF-BDB1-56D676128594}" srcOrd="0" destOrd="0" presId="urn:microsoft.com/office/officeart/2005/8/layout/lProcess2"/>
    <dgm:cxn modelId="{7584FDE2-DA68-43ED-A7B5-215A86CDCFAA}" type="presParOf" srcId="{6506726D-C1E3-428C-8E25-10B9AF5FCFE9}" destId="{926A94E6-9488-46F7-A8BC-1CB42A9A4D45}" srcOrd="0" destOrd="0" presId="urn:microsoft.com/office/officeart/2005/8/layout/lProcess2"/>
    <dgm:cxn modelId="{7B6123C0-82A1-4A7A-9DCD-70595FA2F586}" type="presParOf" srcId="{926A94E6-9488-46F7-A8BC-1CB42A9A4D45}" destId="{339237AC-79CB-4CAD-9E35-D83B95E67FB1}" srcOrd="0" destOrd="0" presId="urn:microsoft.com/office/officeart/2005/8/layout/lProcess2"/>
    <dgm:cxn modelId="{7566DD8E-474F-4FC8-BF4A-E821F5465FE6}" type="presParOf" srcId="{926A94E6-9488-46F7-A8BC-1CB42A9A4D45}" destId="{8F809609-5AC9-4FF3-AE98-331D89987483}" srcOrd="1" destOrd="0" presId="urn:microsoft.com/office/officeart/2005/8/layout/lProcess2"/>
    <dgm:cxn modelId="{8309E86F-3232-49DC-84BF-F5BCDDC05138}" type="presParOf" srcId="{926A94E6-9488-46F7-A8BC-1CB42A9A4D45}" destId="{4F52BE08-105F-42C8-8A9C-B98548B544B5}" srcOrd="2" destOrd="0" presId="urn:microsoft.com/office/officeart/2005/8/layout/lProcess2"/>
    <dgm:cxn modelId="{FC3F98CE-65FA-4536-8CAB-2AF76E730EC0}" type="presParOf" srcId="{4F52BE08-105F-42C8-8A9C-B98548B544B5}" destId="{29A50C93-825B-4545-A5D3-33A5C29E78CD}" srcOrd="0" destOrd="0" presId="urn:microsoft.com/office/officeart/2005/8/layout/lProcess2"/>
    <dgm:cxn modelId="{ACC27C4E-5171-4BF4-9C77-14174646B741}" type="presParOf" srcId="{29A50C93-825B-4545-A5D3-33A5C29E78CD}" destId="{0049E66F-9764-4665-9D15-A3E0949D123E}" srcOrd="0" destOrd="0" presId="urn:microsoft.com/office/officeart/2005/8/layout/lProcess2"/>
    <dgm:cxn modelId="{4B7E02A1-9E69-44FD-96E7-F2DC83FEAE3B}" type="presParOf" srcId="{6506726D-C1E3-428C-8E25-10B9AF5FCFE9}" destId="{F1994543-A443-4EA3-8B1E-D3C7B2ED299E}" srcOrd="1" destOrd="0" presId="urn:microsoft.com/office/officeart/2005/8/layout/lProcess2"/>
    <dgm:cxn modelId="{07E9C201-C288-4903-990D-26144867E636}" type="presParOf" srcId="{6506726D-C1E3-428C-8E25-10B9AF5FCFE9}" destId="{DA16A8A1-76A8-4E6C-988F-CDC3A33E0614}" srcOrd="2" destOrd="0" presId="urn:microsoft.com/office/officeart/2005/8/layout/lProcess2"/>
    <dgm:cxn modelId="{C26736F9-5BB7-4AE4-AF76-8EFF7A3B91AA}" type="presParOf" srcId="{DA16A8A1-76A8-4E6C-988F-CDC3A33E0614}" destId="{5E0CBE39-54ED-4F3D-B8FF-790D54B95D27}" srcOrd="0" destOrd="0" presId="urn:microsoft.com/office/officeart/2005/8/layout/lProcess2"/>
    <dgm:cxn modelId="{4F1BC6AA-2B63-4987-B4E6-1C688C6E9721}" type="presParOf" srcId="{DA16A8A1-76A8-4E6C-988F-CDC3A33E0614}" destId="{9787C139-313A-4FB0-9058-EF7230531F0F}" srcOrd="1" destOrd="0" presId="urn:microsoft.com/office/officeart/2005/8/layout/lProcess2"/>
    <dgm:cxn modelId="{0C148B9D-D7E5-4709-9E1B-1A8D6F3CED0E}" type="presParOf" srcId="{DA16A8A1-76A8-4E6C-988F-CDC3A33E0614}" destId="{08EE6782-6D5D-48C6-8B37-C956CB76DE62}" srcOrd="2" destOrd="0" presId="urn:microsoft.com/office/officeart/2005/8/layout/lProcess2"/>
    <dgm:cxn modelId="{DEE6FE3B-DAFE-49CC-93EF-B1383C0D261E}" type="presParOf" srcId="{08EE6782-6D5D-48C6-8B37-C956CB76DE62}" destId="{4439ADF7-C1FB-43D7-9895-684103291660}" srcOrd="0" destOrd="0" presId="urn:microsoft.com/office/officeart/2005/8/layout/lProcess2"/>
    <dgm:cxn modelId="{5E07E9C1-E633-4DE9-91C4-152F96B69B4A}" type="presParOf" srcId="{4439ADF7-C1FB-43D7-9895-684103291660}" destId="{6130857A-1C52-4786-951B-CB524EDF4B29}" srcOrd="0" destOrd="0" presId="urn:microsoft.com/office/officeart/2005/8/layout/lProcess2"/>
    <dgm:cxn modelId="{A1DC3EBF-BC8A-438B-BE4A-DF6D68D11F50}" type="presParOf" srcId="{4439ADF7-C1FB-43D7-9895-684103291660}" destId="{E2D5C54C-D784-4C40-B4E9-62386C952B93}" srcOrd="1" destOrd="0" presId="urn:microsoft.com/office/officeart/2005/8/layout/lProcess2"/>
    <dgm:cxn modelId="{87800F9A-2371-48BF-AB84-0A619D883D9F}" type="presParOf" srcId="{4439ADF7-C1FB-43D7-9895-684103291660}" destId="{0D0EEBA4-13B5-4B43-8B3C-DD5BEAE3A4A9}" srcOrd="2" destOrd="0" presId="urn:microsoft.com/office/officeart/2005/8/layout/lProcess2"/>
    <dgm:cxn modelId="{F7638811-2329-470E-BB03-B9CA4E6CD4E4}" type="presParOf" srcId="{4439ADF7-C1FB-43D7-9895-684103291660}" destId="{98F55D42-0B5A-4814-B306-3A2D17AF4975}" srcOrd="3" destOrd="0" presId="urn:microsoft.com/office/officeart/2005/8/layout/lProcess2"/>
    <dgm:cxn modelId="{2A86AE23-EF36-4015-B465-17CE455605B9}" type="presParOf" srcId="{4439ADF7-C1FB-43D7-9895-684103291660}" destId="{4CE1A061-3A73-4182-83BC-90121D6FB35F}" srcOrd="4" destOrd="0" presId="urn:microsoft.com/office/officeart/2005/8/layout/lProcess2"/>
    <dgm:cxn modelId="{6F1A61BC-0690-42BC-8E6B-071EF2CCC4C6}" type="presParOf" srcId="{4439ADF7-C1FB-43D7-9895-684103291660}" destId="{647F13E0-C37D-4F97-8E83-8F860E9AA471}" srcOrd="5" destOrd="0" presId="urn:microsoft.com/office/officeart/2005/8/layout/lProcess2"/>
    <dgm:cxn modelId="{EE52E499-9070-40FC-9ACE-77B98B7BAB81}" type="presParOf" srcId="{4439ADF7-C1FB-43D7-9895-684103291660}" destId="{7C75FB84-ABD8-46CF-BDB1-56D676128594}" srcOrd="6"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783A418-A170-4E98-81F7-346701D5C526}" type="doc">
      <dgm:prSet loTypeId="urn:microsoft.com/office/officeart/2005/8/layout/lProcess2" loCatId="list" qsTypeId="urn:microsoft.com/office/officeart/2005/8/quickstyle/3d4" qsCatId="3D" csTypeId="urn:microsoft.com/office/officeart/2005/8/colors/accent1_2" csCatId="accent1" phldr="1"/>
      <dgm:spPr/>
      <dgm:t>
        <a:bodyPr/>
        <a:lstStyle/>
        <a:p>
          <a:endParaRPr lang="en-US"/>
        </a:p>
      </dgm:t>
    </dgm:pt>
    <dgm:pt modelId="{FA005ED8-51A3-4E06-A685-75761E952FDA}">
      <dgm:prSet phldrT="[Text]"/>
      <dgm:spPr/>
      <dgm:t>
        <a:bodyPr/>
        <a:lstStyle/>
        <a:p>
          <a:r>
            <a:rPr lang="en-US"/>
            <a:t>Regional Administrator Determination</a:t>
          </a:r>
        </a:p>
      </dgm:t>
    </dgm:pt>
    <dgm:pt modelId="{83270A8C-5DF1-482A-9109-5A89081033FE}" type="sibTrans" cxnId="{18658B97-36EC-474E-BDA7-FB546442BDBD}">
      <dgm:prSet/>
      <dgm:spPr/>
      <dgm:t>
        <a:bodyPr/>
        <a:lstStyle/>
        <a:p>
          <a:endParaRPr lang="en-US"/>
        </a:p>
      </dgm:t>
    </dgm:pt>
    <dgm:pt modelId="{7A2CF3FF-6847-4105-A0EE-B114623844B0}" type="parTrans" cxnId="{18658B97-36EC-474E-BDA7-FB546442BDBD}">
      <dgm:prSet/>
      <dgm:spPr/>
      <dgm:t>
        <a:bodyPr/>
        <a:lstStyle/>
        <a:p>
          <a:endParaRPr lang="en-US"/>
        </a:p>
      </dgm:t>
    </dgm:pt>
    <dgm:pt modelId="{111EB001-14BD-48C4-88D3-2DCFFE1B1D22}">
      <dgm:prSet phldrT="[Text]"/>
      <dgm:spPr/>
      <dgm:t>
        <a:bodyPr/>
        <a:lstStyle/>
        <a:p>
          <a:r>
            <a:rPr lang="en-US"/>
            <a:t>Type of operation</a:t>
          </a:r>
        </a:p>
      </dgm:t>
    </dgm:pt>
    <dgm:pt modelId="{1817BA6F-E874-4C6A-9BCB-C0E0B7CC733B}" type="sibTrans" cxnId="{F3FEA0C2-91A5-4CF1-BE85-1B2988AFCB72}">
      <dgm:prSet/>
      <dgm:spPr/>
      <dgm:t>
        <a:bodyPr/>
        <a:lstStyle/>
        <a:p>
          <a:endParaRPr lang="en-US"/>
        </a:p>
      </dgm:t>
    </dgm:pt>
    <dgm:pt modelId="{00F256E9-2FD3-408C-B367-C48905821A2B}" type="parTrans" cxnId="{F3FEA0C2-91A5-4CF1-BE85-1B2988AFCB72}">
      <dgm:prSet/>
      <dgm:spPr/>
      <dgm:t>
        <a:bodyPr/>
        <a:lstStyle/>
        <a:p>
          <a:endParaRPr lang="en-US"/>
        </a:p>
      </dgm:t>
    </dgm:pt>
    <dgm:pt modelId="{5FDA3B1C-ECA1-437F-8FE1-397353EA003E}">
      <dgm:prSet phldrT="[Text]"/>
      <dgm:spPr/>
      <dgm:t>
        <a:bodyPr/>
        <a:lstStyle/>
        <a:p>
          <a:r>
            <a:rPr lang="en-US" dirty="0"/>
            <a:t>Oil Storage Capacity</a:t>
          </a:r>
        </a:p>
      </dgm:t>
    </dgm:pt>
    <dgm:pt modelId="{1DCE17C6-6072-467C-9A0A-8344E3CA9A32}" type="sibTrans" cxnId="{DC8D2D17-6D59-4920-9F09-1140A8DEA62F}">
      <dgm:prSet/>
      <dgm:spPr/>
      <dgm:t>
        <a:bodyPr/>
        <a:lstStyle/>
        <a:p>
          <a:endParaRPr lang="en-US"/>
        </a:p>
      </dgm:t>
    </dgm:pt>
    <dgm:pt modelId="{08585A82-EFBA-4DEF-9821-6619F566252E}" type="parTrans" cxnId="{DC8D2D17-6D59-4920-9F09-1140A8DEA62F}">
      <dgm:prSet/>
      <dgm:spPr/>
      <dgm:t>
        <a:bodyPr/>
        <a:lstStyle/>
        <a:p>
          <a:endParaRPr lang="en-US"/>
        </a:p>
      </dgm:t>
    </dgm:pt>
    <dgm:pt modelId="{9F89F205-0D35-442B-8869-260B03A3F611}">
      <dgm:prSet phldrT="[Text]"/>
      <dgm:spPr/>
      <dgm:t>
        <a:bodyPr/>
        <a:lstStyle/>
        <a:p>
          <a:r>
            <a:rPr lang="en-US" dirty="0"/>
            <a:t>Lack of Secondary containment</a:t>
          </a:r>
        </a:p>
      </dgm:t>
    </dgm:pt>
    <dgm:pt modelId="{42A1EF2B-4C5F-40B0-9AD2-C6D9636BA74E}" type="sibTrans" cxnId="{715F28A0-86DB-4814-B8A4-5B0F06D81DB8}">
      <dgm:prSet/>
      <dgm:spPr/>
      <dgm:t>
        <a:bodyPr/>
        <a:lstStyle/>
        <a:p>
          <a:endParaRPr lang="en-US"/>
        </a:p>
      </dgm:t>
    </dgm:pt>
    <dgm:pt modelId="{1B36F9A0-9087-4A0C-9199-F23988C6B609}" type="parTrans" cxnId="{715F28A0-86DB-4814-B8A4-5B0F06D81DB8}">
      <dgm:prSet/>
      <dgm:spPr/>
      <dgm:t>
        <a:bodyPr/>
        <a:lstStyle/>
        <a:p>
          <a:endParaRPr lang="en-US"/>
        </a:p>
      </dgm:t>
    </dgm:pt>
    <dgm:pt modelId="{FA95D5BD-1FEC-4217-B0E7-682DA7B01F2E}">
      <dgm:prSet phldrT="[Text]"/>
      <dgm:spPr/>
      <dgm:t>
        <a:bodyPr/>
        <a:lstStyle/>
        <a:p>
          <a:r>
            <a:rPr lang="en-US" dirty="0"/>
            <a:t>Proximity to F&amp;W and sensitive environments</a:t>
          </a:r>
        </a:p>
      </dgm:t>
    </dgm:pt>
    <dgm:pt modelId="{75EF2F04-689E-4DF3-B048-522A3910BEC8}" type="sibTrans" cxnId="{0802281F-FA70-4349-87A1-E18A9D941E3F}">
      <dgm:prSet/>
      <dgm:spPr/>
      <dgm:t>
        <a:bodyPr/>
        <a:lstStyle/>
        <a:p>
          <a:endParaRPr lang="en-US"/>
        </a:p>
      </dgm:t>
    </dgm:pt>
    <dgm:pt modelId="{5E2F1226-359B-43AA-9294-C7EE8F5B957B}" type="parTrans" cxnId="{0802281F-FA70-4349-87A1-E18A9D941E3F}">
      <dgm:prSet/>
      <dgm:spPr/>
      <dgm:t>
        <a:bodyPr/>
        <a:lstStyle/>
        <a:p>
          <a:endParaRPr lang="en-US"/>
        </a:p>
      </dgm:t>
    </dgm:pt>
    <dgm:pt modelId="{78014BF8-83A7-49C6-A3CD-A06E440486FC}">
      <dgm:prSet phldrT="[Text]"/>
      <dgm:spPr/>
      <dgm:t>
        <a:bodyPr/>
        <a:lstStyle/>
        <a:p>
          <a:r>
            <a:rPr lang="en-US" dirty="0"/>
            <a:t>Proximity Drinking water intakes</a:t>
          </a:r>
        </a:p>
      </dgm:t>
    </dgm:pt>
    <dgm:pt modelId="{CB34D42D-279B-4658-8AB5-784D4589A579}" type="sibTrans" cxnId="{8551151F-73ED-4C43-9AA4-3A6D38F1BBE7}">
      <dgm:prSet/>
      <dgm:spPr/>
      <dgm:t>
        <a:bodyPr/>
        <a:lstStyle/>
        <a:p>
          <a:endParaRPr lang="en-US"/>
        </a:p>
      </dgm:t>
    </dgm:pt>
    <dgm:pt modelId="{2FD0FA68-F189-4307-8130-BB67DCD18F69}" type="parTrans" cxnId="{8551151F-73ED-4C43-9AA4-3A6D38F1BBE7}">
      <dgm:prSet/>
      <dgm:spPr/>
      <dgm:t>
        <a:bodyPr/>
        <a:lstStyle/>
        <a:p>
          <a:endParaRPr lang="en-US"/>
        </a:p>
      </dgm:t>
    </dgm:pt>
    <dgm:pt modelId="{5D300897-F10F-48D0-9D86-E67C1F5D86E2}">
      <dgm:prSet phldrT="[Text]"/>
      <dgm:spPr/>
      <dgm:t>
        <a:bodyPr/>
        <a:lstStyle/>
        <a:p>
          <a:r>
            <a:rPr lang="en-US"/>
            <a:t>Spill history</a:t>
          </a:r>
        </a:p>
      </dgm:t>
    </dgm:pt>
    <dgm:pt modelId="{359FB1DA-BE3B-48F3-937A-1462739DB736}" type="sibTrans" cxnId="{EBF66EF0-B4AD-4FEF-9C06-8C198353B2C4}">
      <dgm:prSet/>
      <dgm:spPr/>
      <dgm:t>
        <a:bodyPr/>
        <a:lstStyle/>
        <a:p>
          <a:endParaRPr lang="en-US"/>
        </a:p>
      </dgm:t>
    </dgm:pt>
    <dgm:pt modelId="{F76D72B0-AF52-4485-B545-5890AF4D842B}" type="parTrans" cxnId="{EBF66EF0-B4AD-4FEF-9C06-8C198353B2C4}">
      <dgm:prSet/>
      <dgm:spPr/>
      <dgm:t>
        <a:bodyPr/>
        <a:lstStyle/>
        <a:p>
          <a:endParaRPr lang="en-US"/>
        </a:p>
      </dgm:t>
    </dgm:pt>
    <dgm:pt modelId="{9D4B68B5-8C99-49E2-ADBB-CF57CE2FE118}">
      <dgm:prSet phldrT="[Text]"/>
      <dgm:spPr/>
      <dgm:t>
        <a:bodyPr/>
        <a:lstStyle/>
        <a:p>
          <a:r>
            <a:rPr lang="en-US"/>
            <a:t>Other site-specific and environmental factors</a:t>
          </a:r>
        </a:p>
      </dgm:t>
    </dgm:pt>
    <dgm:pt modelId="{87CAE5FA-1688-44FA-AF7F-21876C7DD423}" type="sibTrans" cxnId="{63152C89-3FD2-4786-8315-8E70605C4B2F}">
      <dgm:prSet/>
      <dgm:spPr/>
      <dgm:t>
        <a:bodyPr/>
        <a:lstStyle/>
        <a:p>
          <a:endParaRPr lang="en-US"/>
        </a:p>
      </dgm:t>
    </dgm:pt>
    <dgm:pt modelId="{D42A339E-BFF9-4663-B5B9-7700C838DFB6}" type="parTrans" cxnId="{63152C89-3FD2-4786-8315-8E70605C4B2F}">
      <dgm:prSet/>
      <dgm:spPr/>
      <dgm:t>
        <a:bodyPr/>
        <a:lstStyle/>
        <a:p>
          <a:endParaRPr lang="en-US"/>
        </a:p>
      </dgm:t>
    </dgm:pt>
    <dgm:pt modelId="{6506726D-C1E3-428C-8E25-10B9AF5FCFE9}" type="pres">
      <dgm:prSet presAssocID="{2783A418-A170-4E98-81F7-346701D5C526}" presName="theList" presStyleCnt="0">
        <dgm:presLayoutVars>
          <dgm:dir/>
          <dgm:animLvl val="lvl"/>
          <dgm:resizeHandles val="exact"/>
        </dgm:presLayoutVars>
      </dgm:prSet>
      <dgm:spPr/>
    </dgm:pt>
    <dgm:pt modelId="{2AF80EA6-2ABC-47C7-AA39-38CFACD13E4A}" type="pres">
      <dgm:prSet presAssocID="{FA005ED8-51A3-4E06-A685-75761E952FDA}" presName="compNode" presStyleCnt="0"/>
      <dgm:spPr/>
    </dgm:pt>
    <dgm:pt modelId="{2DF28931-7E2E-4170-9A49-5F88B3006CAB}" type="pres">
      <dgm:prSet presAssocID="{FA005ED8-51A3-4E06-A685-75761E952FDA}" presName="aNode" presStyleLbl="bgShp" presStyleIdx="0" presStyleCnt="1"/>
      <dgm:spPr/>
    </dgm:pt>
    <dgm:pt modelId="{A7D00CD1-6C5B-43D8-A3A9-03C99868C840}" type="pres">
      <dgm:prSet presAssocID="{FA005ED8-51A3-4E06-A685-75761E952FDA}" presName="textNode" presStyleLbl="bgShp" presStyleIdx="0" presStyleCnt="1"/>
      <dgm:spPr/>
    </dgm:pt>
    <dgm:pt modelId="{7CDEC6BE-0E1D-4E57-BC9A-BD286DDB0C2D}" type="pres">
      <dgm:prSet presAssocID="{FA005ED8-51A3-4E06-A685-75761E952FDA}" presName="compChildNode" presStyleCnt="0"/>
      <dgm:spPr/>
    </dgm:pt>
    <dgm:pt modelId="{3156B502-89DE-4C7F-84DD-D2A976A6F8A7}" type="pres">
      <dgm:prSet presAssocID="{FA005ED8-51A3-4E06-A685-75761E952FDA}" presName="theInnerList" presStyleCnt="0"/>
      <dgm:spPr/>
    </dgm:pt>
    <dgm:pt modelId="{AD8F5F19-ED22-4F7A-B41C-03887D4CACD6}" type="pres">
      <dgm:prSet presAssocID="{111EB001-14BD-48C4-88D3-2DCFFE1B1D22}" presName="childNode" presStyleLbl="node1" presStyleIdx="0" presStyleCnt="7">
        <dgm:presLayoutVars>
          <dgm:bulletEnabled val="1"/>
        </dgm:presLayoutVars>
      </dgm:prSet>
      <dgm:spPr/>
    </dgm:pt>
    <dgm:pt modelId="{EC1D9FA5-5978-4037-821E-10B2847E61FD}" type="pres">
      <dgm:prSet presAssocID="{111EB001-14BD-48C4-88D3-2DCFFE1B1D22}" presName="aSpace2" presStyleCnt="0"/>
      <dgm:spPr/>
    </dgm:pt>
    <dgm:pt modelId="{35338715-1A4E-4F6B-9400-1A79B3513485}" type="pres">
      <dgm:prSet presAssocID="{5FDA3B1C-ECA1-437F-8FE1-397353EA003E}" presName="childNode" presStyleLbl="node1" presStyleIdx="1" presStyleCnt="7">
        <dgm:presLayoutVars>
          <dgm:bulletEnabled val="1"/>
        </dgm:presLayoutVars>
      </dgm:prSet>
      <dgm:spPr/>
    </dgm:pt>
    <dgm:pt modelId="{B959A53B-32E9-427D-8929-561406447A8A}" type="pres">
      <dgm:prSet presAssocID="{5FDA3B1C-ECA1-437F-8FE1-397353EA003E}" presName="aSpace2" presStyleCnt="0"/>
      <dgm:spPr/>
    </dgm:pt>
    <dgm:pt modelId="{E9A37D8B-10C8-40BE-82EB-D59BCCFE1FB8}" type="pres">
      <dgm:prSet presAssocID="{9F89F205-0D35-442B-8869-260B03A3F611}" presName="childNode" presStyleLbl="node1" presStyleIdx="2" presStyleCnt="7">
        <dgm:presLayoutVars>
          <dgm:bulletEnabled val="1"/>
        </dgm:presLayoutVars>
      </dgm:prSet>
      <dgm:spPr/>
    </dgm:pt>
    <dgm:pt modelId="{405F57DE-0A80-4A79-8327-1FF377B23238}" type="pres">
      <dgm:prSet presAssocID="{9F89F205-0D35-442B-8869-260B03A3F611}" presName="aSpace2" presStyleCnt="0"/>
      <dgm:spPr/>
    </dgm:pt>
    <dgm:pt modelId="{8F3AA690-84A9-48D4-A761-7FDDBA3E8CD5}" type="pres">
      <dgm:prSet presAssocID="{FA95D5BD-1FEC-4217-B0E7-682DA7B01F2E}" presName="childNode" presStyleLbl="node1" presStyleIdx="3" presStyleCnt="7">
        <dgm:presLayoutVars>
          <dgm:bulletEnabled val="1"/>
        </dgm:presLayoutVars>
      </dgm:prSet>
      <dgm:spPr/>
    </dgm:pt>
    <dgm:pt modelId="{75C853EE-90B7-408E-B579-1DE847C9F84E}" type="pres">
      <dgm:prSet presAssocID="{FA95D5BD-1FEC-4217-B0E7-682DA7B01F2E}" presName="aSpace2" presStyleCnt="0"/>
      <dgm:spPr/>
    </dgm:pt>
    <dgm:pt modelId="{E2D4F2A6-9B72-4E71-99EC-D1EA9C680FF6}" type="pres">
      <dgm:prSet presAssocID="{78014BF8-83A7-49C6-A3CD-A06E440486FC}" presName="childNode" presStyleLbl="node1" presStyleIdx="4" presStyleCnt="7">
        <dgm:presLayoutVars>
          <dgm:bulletEnabled val="1"/>
        </dgm:presLayoutVars>
      </dgm:prSet>
      <dgm:spPr/>
    </dgm:pt>
    <dgm:pt modelId="{325BFF22-CA9B-40FC-B823-55BA0D46446B}" type="pres">
      <dgm:prSet presAssocID="{78014BF8-83A7-49C6-A3CD-A06E440486FC}" presName="aSpace2" presStyleCnt="0"/>
      <dgm:spPr/>
    </dgm:pt>
    <dgm:pt modelId="{27208DAA-0216-428D-BA90-870865F37D39}" type="pres">
      <dgm:prSet presAssocID="{5D300897-F10F-48D0-9D86-E67C1F5D86E2}" presName="childNode" presStyleLbl="node1" presStyleIdx="5" presStyleCnt="7">
        <dgm:presLayoutVars>
          <dgm:bulletEnabled val="1"/>
        </dgm:presLayoutVars>
      </dgm:prSet>
      <dgm:spPr/>
    </dgm:pt>
    <dgm:pt modelId="{4208DFC3-E452-4626-AA39-E53BFD434098}" type="pres">
      <dgm:prSet presAssocID="{5D300897-F10F-48D0-9D86-E67C1F5D86E2}" presName="aSpace2" presStyleCnt="0"/>
      <dgm:spPr/>
    </dgm:pt>
    <dgm:pt modelId="{AC90D780-D93B-4507-BBB3-8EF0734D6D33}" type="pres">
      <dgm:prSet presAssocID="{9D4B68B5-8C99-49E2-ADBB-CF57CE2FE118}" presName="childNode" presStyleLbl="node1" presStyleIdx="6" presStyleCnt="7">
        <dgm:presLayoutVars>
          <dgm:bulletEnabled val="1"/>
        </dgm:presLayoutVars>
      </dgm:prSet>
      <dgm:spPr/>
    </dgm:pt>
  </dgm:ptLst>
  <dgm:cxnLst>
    <dgm:cxn modelId="{DC8D2D17-6D59-4920-9F09-1140A8DEA62F}" srcId="{FA005ED8-51A3-4E06-A685-75761E952FDA}" destId="{5FDA3B1C-ECA1-437F-8FE1-397353EA003E}" srcOrd="1" destOrd="0" parTransId="{08585A82-EFBA-4DEF-9821-6619F566252E}" sibTransId="{1DCE17C6-6072-467C-9A0A-8344E3CA9A32}"/>
    <dgm:cxn modelId="{8551151F-73ED-4C43-9AA4-3A6D38F1BBE7}" srcId="{FA005ED8-51A3-4E06-A685-75761E952FDA}" destId="{78014BF8-83A7-49C6-A3CD-A06E440486FC}" srcOrd="4" destOrd="0" parTransId="{2FD0FA68-F189-4307-8130-BB67DCD18F69}" sibTransId="{CB34D42D-279B-4658-8AB5-784D4589A579}"/>
    <dgm:cxn modelId="{0802281F-FA70-4349-87A1-E18A9D941E3F}" srcId="{FA005ED8-51A3-4E06-A685-75761E952FDA}" destId="{FA95D5BD-1FEC-4217-B0E7-682DA7B01F2E}" srcOrd="3" destOrd="0" parTransId="{5E2F1226-359B-43AA-9294-C7EE8F5B957B}" sibTransId="{75EF2F04-689E-4DF3-B048-522A3910BEC8}"/>
    <dgm:cxn modelId="{AFA7175C-299A-41E3-9174-A331624743D3}" type="presOf" srcId="{2783A418-A170-4E98-81F7-346701D5C526}" destId="{6506726D-C1E3-428C-8E25-10B9AF5FCFE9}" srcOrd="0" destOrd="0" presId="urn:microsoft.com/office/officeart/2005/8/layout/lProcess2"/>
    <dgm:cxn modelId="{1E97555D-8998-4448-839D-F0303A605D45}" type="presOf" srcId="{9D4B68B5-8C99-49E2-ADBB-CF57CE2FE118}" destId="{AC90D780-D93B-4507-BBB3-8EF0734D6D33}" srcOrd="0" destOrd="0" presId="urn:microsoft.com/office/officeart/2005/8/layout/lProcess2"/>
    <dgm:cxn modelId="{953FE86F-458C-422D-9D3C-3355CFEB1ABD}" type="presOf" srcId="{FA005ED8-51A3-4E06-A685-75761E952FDA}" destId="{2DF28931-7E2E-4170-9A49-5F88B3006CAB}" srcOrd="0" destOrd="0" presId="urn:microsoft.com/office/officeart/2005/8/layout/lProcess2"/>
    <dgm:cxn modelId="{5BE9AB74-F987-41B8-9F52-648DD863999B}" type="presOf" srcId="{5FDA3B1C-ECA1-437F-8FE1-397353EA003E}" destId="{35338715-1A4E-4F6B-9400-1A79B3513485}" srcOrd="0" destOrd="0" presId="urn:microsoft.com/office/officeart/2005/8/layout/lProcess2"/>
    <dgm:cxn modelId="{6B16A278-3F61-4951-9CAE-D19CD5976CCF}" type="presOf" srcId="{78014BF8-83A7-49C6-A3CD-A06E440486FC}" destId="{E2D4F2A6-9B72-4E71-99EC-D1EA9C680FF6}" srcOrd="0" destOrd="0" presId="urn:microsoft.com/office/officeart/2005/8/layout/lProcess2"/>
    <dgm:cxn modelId="{63152C89-3FD2-4786-8315-8E70605C4B2F}" srcId="{FA005ED8-51A3-4E06-A685-75761E952FDA}" destId="{9D4B68B5-8C99-49E2-ADBB-CF57CE2FE118}" srcOrd="6" destOrd="0" parTransId="{D42A339E-BFF9-4663-B5B9-7700C838DFB6}" sibTransId="{87CAE5FA-1688-44FA-AF7F-21876C7DD423}"/>
    <dgm:cxn modelId="{18658B97-36EC-474E-BDA7-FB546442BDBD}" srcId="{2783A418-A170-4E98-81F7-346701D5C526}" destId="{FA005ED8-51A3-4E06-A685-75761E952FDA}" srcOrd="0" destOrd="0" parTransId="{7A2CF3FF-6847-4105-A0EE-B114623844B0}" sibTransId="{83270A8C-5DF1-482A-9109-5A89081033FE}"/>
    <dgm:cxn modelId="{715F28A0-86DB-4814-B8A4-5B0F06D81DB8}" srcId="{FA005ED8-51A3-4E06-A685-75761E952FDA}" destId="{9F89F205-0D35-442B-8869-260B03A3F611}" srcOrd="2" destOrd="0" parTransId="{1B36F9A0-9087-4A0C-9199-F23988C6B609}" sibTransId="{42A1EF2B-4C5F-40B0-9AD2-C6D9636BA74E}"/>
    <dgm:cxn modelId="{BD038AA6-3021-4A79-A3F0-E73C2B891995}" type="presOf" srcId="{FA005ED8-51A3-4E06-A685-75761E952FDA}" destId="{A7D00CD1-6C5B-43D8-A3A9-03C99868C840}" srcOrd="1" destOrd="0" presId="urn:microsoft.com/office/officeart/2005/8/layout/lProcess2"/>
    <dgm:cxn modelId="{5932D0B0-D7ED-44F9-906A-9BEA5ECD3FB2}" type="presOf" srcId="{9F89F205-0D35-442B-8869-260B03A3F611}" destId="{E9A37D8B-10C8-40BE-82EB-D59BCCFE1FB8}" srcOrd="0" destOrd="0" presId="urn:microsoft.com/office/officeart/2005/8/layout/lProcess2"/>
    <dgm:cxn modelId="{F3FEA0C2-91A5-4CF1-BE85-1B2988AFCB72}" srcId="{FA005ED8-51A3-4E06-A685-75761E952FDA}" destId="{111EB001-14BD-48C4-88D3-2DCFFE1B1D22}" srcOrd="0" destOrd="0" parTransId="{00F256E9-2FD3-408C-B367-C48905821A2B}" sibTransId="{1817BA6F-E874-4C6A-9BCB-C0E0B7CC733B}"/>
    <dgm:cxn modelId="{6C2516C9-5B73-43BE-957F-A4F0265C921F}" type="presOf" srcId="{FA95D5BD-1FEC-4217-B0E7-682DA7B01F2E}" destId="{8F3AA690-84A9-48D4-A761-7FDDBA3E8CD5}" srcOrd="0" destOrd="0" presId="urn:microsoft.com/office/officeart/2005/8/layout/lProcess2"/>
    <dgm:cxn modelId="{6EA39CD3-B26E-4EAB-8D28-E8DC525C3BCF}" type="presOf" srcId="{111EB001-14BD-48C4-88D3-2DCFFE1B1D22}" destId="{AD8F5F19-ED22-4F7A-B41C-03887D4CACD6}" srcOrd="0" destOrd="0" presId="urn:microsoft.com/office/officeart/2005/8/layout/lProcess2"/>
    <dgm:cxn modelId="{BC79A7E1-AA0A-4DDF-9EF8-6F6EC2E803C4}" type="presOf" srcId="{5D300897-F10F-48D0-9D86-E67C1F5D86E2}" destId="{27208DAA-0216-428D-BA90-870865F37D39}" srcOrd="0" destOrd="0" presId="urn:microsoft.com/office/officeart/2005/8/layout/lProcess2"/>
    <dgm:cxn modelId="{EBF66EF0-B4AD-4FEF-9C06-8C198353B2C4}" srcId="{FA005ED8-51A3-4E06-A685-75761E952FDA}" destId="{5D300897-F10F-48D0-9D86-E67C1F5D86E2}" srcOrd="5" destOrd="0" parTransId="{F76D72B0-AF52-4485-B545-5890AF4D842B}" sibTransId="{359FB1DA-BE3B-48F3-937A-1462739DB736}"/>
    <dgm:cxn modelId="{F294DA05-4EB1-44D1-810E-053B17DE73B7}" type="presParOf" srcId="{6506726D-C1E3-428C-8E25-10B9AF5FCFE9}" destId="{2AF80EA6-2ABC-47C7-AA39-38CFACD13E4A}" srcOrd="0" destOrd="0" presId="urn:microsoft.com/office/officeart/2005/8/layout/lProcess2"/>
    <dgm:cxn modelId="{7B71B56E-3949-49BF-B9DE-AD19A16EACAC}" type="presParOf" srcId="{2AF80EA6-2ABC-47C7-AA39-38CFACD13E4A}" destId="{2DF28931-7E2E-4170-9A49-5F88B3006CAB}" srcOrd="0" destOrd="0" presId="urn:microsoft.com/office/officeart/2005/8/layout/lProcess2"/>
    <dgm:cxn modelId="{B43BB99D-2A3F-4D76-8683-40349D62ED77}" type="presParOf" srcId="{2AF80EA6-2ABC-47C7-AA39-38CFACD13E4A}" destId="{A7D00CD1-6C5B-43D8-A3A9-03C99868C840}" srcOrd="1" destOrd="0" presId="urn:microsoft.com/office/officeart/2005/8/layout/lProcess2"/>
    <dgm:cxn modelId="{388A4A7D-AD1F-47D6-9AD3-63BBE701A696}" type="presParOf" srcId="{2AF80EA6-2ABC-47C7-AA39-38CFACD13E4A}" destId="{7CDEC6BE-0E1D-4E57-BC9A-BD286DDB0C2D}" srcOrd="2" destOrd="0" presId="urn:microsoft.com/office/officeart/2005/8/layout/lProcess2"/>
    <dgm:cxn modelId="{7EE36C13-5856-4EE1-A916-53DA25610CD1}" type="presParOf" srcId="{7CDEC6BE-0E1D-4E57-BC9A-BD286DDB0C2D}" destId="{3156B502-89DE-4C7F-84DD-D2A976A6F8A7}" srcOrd="0" destOrd="0" presId="urn:microsoft.com/office/officeart/2005/8/layout/lProcess2"/>
    <dgm:cxn modelId="{0B9AAC49-A2A6-4533-B041-C77F16590B17}" type="presParOf" srcId="{3156B502-89DE-4C7F-84DD-D2A976A6F8A7}" destId="{AD8F5F19-ED22-4F7A-B41C-03887D4CACD6}" srcOrd="0" destOrd="0" presId="urn:microsoft.com/office/officeart/2005/8/layout/lProcess2"/>
    <dgm:cxn modelId="{650D4765-6394-4331-B57B-3A14857B6419}" type="presParOf" srcId="{3156B502-89DE-4C7F-84DD-D2A976A6F8A7}" destId="{EC1D9FA5-5978-4037-821E-10B2847E61FD}" srcOrd="1" destOrd="0" presId="urn:microsoft.com/office/officeart/2005/8/layout/lProcess2"/>
    <dgm:cxn modelId="{A74A6B8A-CA33-437B-BD41-E556E60F0A38}" type="presParOf" srcId="{3156B502-89DE-4C7F-84DD-D2A976A6F8A7}" destId="{35338715-1A4E-4F6B-9400-1A79B3513485}" srcOrd="2" destOrd="0" presId="urn:microsoft.com/office/officeart/2005/8/layout/lProcess2"/>
    <dgm:cxn modelId="{A9136E1D-35A0-4EB1-A397-713D9D3BC1C3}" type="presParOf" srcId="{3156B502-89DE-4C7F-84DD-D2A976A6F8A7}" destId="{B959A53B-32E9-427D-8929-561406447A8A}" srcOrd="3" destOrd="0" presId="urn:microsoft.com/office/officeart/2005/8/layout/lProcess2"/>
    <dgm:cxn modelId="{5C7D93BB-3231-4D52-9B97-F94F24ECBC9F}" type="presParOf" srcId="{3156B502-89DE-4C7F-84DD-D2A976A6F8A7}" destId="{E9A37D8B-10C8-40BE-82EB-D59BCCFE1FB8}" srcOrd="4" destOrd="0" presId="urn:microsoft.com/office/officeart/2005/8/layout/lProcess2"/>
    <dgm:cxn modelId="{6D8D492A-D32E-4320-BA64-7732FA5E4434}" type="presParOf" srcId="{3156B502-89DE-4C7F-84DD-D2A976A6F8A7}" destId="{405F57DE-0A80-4A79-8327-1FF377B23238}" srcOrd="5" destOrd="0" presId="urn:microsoft.com/office/officeart/2005/8/layout/lProcess2"/>
    <dgm:cxn modelId="{7BFEC059-D491-4253-9344-A4F5F2B6FCF7}" type="presParOf" srcId="{3156B502-89DE-4C7F-84DD-D2A976A6F8A7}" destId="{8F3AA690-84A9-48D4-A761-7FDDBA3E8CD5}" srcOrd="6" destOrd="0" presId="urn:microsoft.com/office/officeart/2005/8/layout/lProcess2"/>
    <dgm:cxn modelId="{2A9D1A65-D4E8-4955-A165-9A19CD25A1D5}" type="presParOf" srcId="{3156B502-89DE-4C7F-84DD-D2A976A6F8A7}" destId="{75C853EE-90B7-408E-B579-1DE847C9F84E}" srcOrd="7" destOrd="0" presId="urn:microsoft.com/office/officeart/2005/8/layout/lProcess2"/>
    <dgm:cxn modelId="{6399538D-7E43-420D-8007-73CFA6D5076D}" type="presParOf" srcId="{3156B502-89DE-4C7F-84DD-D2A976A6F8A7}" destId="{E2D4F2A6-9B72-4E71-99EC-D1EA9C680FF6}" srcOrd="8" destOrd="0" presId="urn:microsoft.com/office/officeart/2005/8/layout/lProcess2"/>
    <dgm:cxn modelId="{A85EC091-1F9D-42D2-A537-E3F38DBC2634}" type="presParOf" srcId="{3156B502-89DE-4C7F-84DD-D2A976A6F8A7}" destId="{325BFF22-CA9B-40FC-B823-55BA0D46446B}" srcOrd="9" destOrd="0" presId="urn:microsoft.com/office/officeart/2005/8/layout/lProcess2"/>
    <dgm:cxn modelId="{980B3A3E-425C-4F6E-9B9F-FC3B4A4599C5}" type="presParOf" srcId="{3156B502-89DE-4C7F-84DD-D2A976A6F8A7}" destId="{27208DAA-0216-428D-BA90-870865F37D39}" srcOrd="10" destOrd="0" presId="urn:microsoft.com/office/officeart/2005/8/layout/lProcess2"/>
    <dgm:cxn modelId="{93F86EC8-F7F9-4037-BA63-54ACD706081C}" type="presParOf" srcId="{3156B502-89DE-4C7F-84DD-D2A976A6F8A7}" destId="{4208DFC3-E452-4626-AA39-E53BFD434098}" srcOrd="11" destOrd="0" presId="urn:microsoft.com/office/officeart/2005/8/layout/lProcess2"/>
    <dgm:cxn modelId="{489B62A9-F1F0-4278-87BC-48681C6A0B69}" type="presParOf" srcId="{3156B502-89DE-4C7F-84DD-D2A976A6F8A7}" destId="{AC90D780-D93B-4507-BBB3-8EF0734D6D33}" srcOrd="1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3CE17F-7984-4E02-8097-1C61C868102B}"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A7F8980E-6E74-407E-8E3A-1A08D11747FF}" type="pres">
      <dgm:prSet presAssocID="{113CE17F-7984-4E02-8097-1C61C868102B}" presName="linear" presStyleCnt="0">
        <dgm:presLayoutVars>
          <dgm:animLvl val="lvl"/>
          <dgm:resizeHandles val="exact"/>
        </dgm:presLayoutVars>
      </dgm:prSet>
      <dgm:spPr/>
    </dgm:pt>
  </dgm:ptLst>
  <dgm:cxnLst>
    <dgm:cxn modelId="{EDEF9465-1B08-45EF-A347-BFA159A64CF8}" type="presOf" srcId="{113CE17F-7984-4E02-8097-1C61C868102B}" destId="{A7F8980E-6E74-407E-8E3A-1A08D11747FF}" srcOrd="0" destOrd="0" presId="urn:microsoft.com/office/officeart/2005/8/layout/vList2"/>
  </dgm:cxnLst>
  <dgm:bg>
    <a:blipFill>
      <a:blip xmlns:r="http://schemas.openxmlformats.org/officeDocument/2006/relationships" r:embed="rId1">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C2E00F-FE25-4D00-9166-731E021FE39C}">
      <dsp:nvSpPr>
        <dsp:cNvPr id="0" name=""/>
        <dsp:cNvSpPr/>
      </dsp:nvSpPr>
      <dsp:spPr>
        <a:xfrm rot="5400000">
          <a:off x="4433516" y="-1710815"/>
          <a:ext cx="957280" cy="46232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17145" rIns="34290" bIns="17145" numCol="1" spcCol="1270" anchor="ctr" anchorCtr="0">
          <a:noAutofit/>
        </a:bodyPr>
        <a:lstStyle/>
        <a:p>
          <a:pPr marL="57150" lvl="1" indent="-57150" algn="l" defTabSz="400050">
            <a:lnSpc>
              <a:spcPct val="90000"/>
            </a:lnSpc>
            <a:spcBef>
              <a:spcPct val="0"/>
            </a:spcBef>
            <a:spcAft>
              <a:spcPct val="15000"/>
            </a:spcAft>
            <a:buChar char="•"/>
          </a:pPr>
          <a:r>
            <a:rPr lang="en-US" sz="900" kern="1200"/>
            <a:t>Facility Drainage</a:t>
          </a:r>
        </a:p>
        <a:p>
          <a:pPr marL="57150" lvl="1" indent="-57150" algn="l" defTabSz="400050">
            <a:lnSpc>
              <a:spcPct val="90000"/>
            </a:lnSpc>
            <a:spcBef>
              <a:spcPct val="0"/>
            </a:spcBef>
            <a:spcAft>
              <a:spcPct val="15000"/>
            </a:spcAft>
            <a:buChar char="•"/>
          </a:pPr>
          <a:r>
            <a:rPr lang="en-US" sz="900" kern="1200"/>
            <a:t>Bulk Storage Containers</a:t>
          </a:r>
        </a:p>
        <a:p>
          <a:pPr marL="57150" lvl="1" indent="-57150" algn="l" defTabSz="400050">
            <a:lnSpc>
              <a:spcPct val="90000"/>
            </a:lnSpc>
            <a:spcBef>
              <a:spcPct val="0"/>
            </a:spcBef>
            <a:spcAft>
              <a:spcPct val="15000"/>
            </a:spcAft>
            <a:buChar char="•"/>
          </a:pPr>
          <a:r>
            <a:rPr lang="en-US" sz="900" kern="1200"/>
            <a:t>Facility transfer operations, pumping, and facility process</a:t>
          </a:r>
        </a:p>
      </dsp:txBody>
      <dsp:txXfrm rot="-5400000">
        <a:off x="2600554" y="168878"/>
        <a:ext cx="4576475" cy="863818"/>
      </dsp:txXfrm>
    </dsp:sp>
    <dsp:sp modelId="{BEFB35FF-7113-49DB-B0A8-10DCB7CA18D2}">
      <dsp:nvSpPr>
        <dsp:cNvPr id="0" name=""/>
        <dsp:cNvSpPr/>
      </dsp:nvSpPr>
      <dsp:spPr>
        <a:xfrm>
          <a:off x="0" y="2487"/>
          <a:ext cx="2600553" cy="1196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112.8 Onshore Facilities (bulk)</a:t>
          </a:r>
        </a:p>
      </dsp:txBody>
      <dsp:txXfrm>
        <a:off x="58413" y="60900"/>
        <a:ext cx="2483727" cy="1079774"/>
      </dsp:txXfrm>
    </dsp:sp>
    <dsp:sp modelId="{62F3A910-050C-41B7-A0A8-097BA30AFD1D}">
      <dsp:nvSpPr>
        <dsp:cNvPr id="0" name=""/>
        <dsp:cNvSpPr/>
      </dsp:nvSpPr>
      <dsp:spPr>
        <a:xfrm rot="5400000">
          <a:off x="4433516" y="-454384"/>
          <a:ext cx="957280" cy="46232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17145" rIns="34290" bIns="17145" numCol="1" spcCol="1270" anchor="ctr" anchorCtr="0">
          <a:noAutofit/>
        </a:bodyPr>
        <a:lstStyle/>
        <a:p>
          <a:pPr marL="57150" lvl="1" indent="-57150" algn="l" defTabSz="400050">
            <a:lnSpc>
              <a:spcPct val="90000"/>
            </a:lnSpc>
            <a:spcBef>
              <a:spcPct val="0"/>
            </a:spcBef>
            <a:spcAft>
              <a:spcPct val="15000"/>
            </a:spcAft>
            <a:buChar char="•"/>
          </a:pPr>
          <a:r>
            <a:rPr lang="en-US" sz="900" kern="1200"/>
            <a:t>Facility Drainage</a:t>
          </a:r>
        </a:p>
        <a:p>
          <a:pPr marL="57150" lvl="1" indent="-57150" algn="l" defTabSz="400050">
            <a:lnSpc>
              <a:spcPct val="90000"/>
            </a:lnSpc>
            <a:spcBef>
              <a:spcPct val="0"/>
            </a:spcBef>
            <a:spcAft>
              <a:spcPct val="15000"/>
            </a:spcAft>
            <a:buChar char="•"/>
          </a:pPr>
          <a:r>
            <a:rPr lang="en-US" sz="900" kern="1200"/>
            <a:t>Bulk Storage Containers</a:t>
          </a:r>
        </a:p>
        <a:p>
          <a:pPr marL="57150" lvl="1" indent="-57150" algn="l" defTabSz="400050">
            <a:lnSpc>
              <a:spcPct val="90000"/>
            </a:lnSpc>
            <a:spcBef>
              <a:spcPct val="0"/>
            </a:spcBef>
            <a:spcAft>
              <a:spcPct val="15000"/>
            </a:spcAft>
            <a:buChar char="•"/>
          </a:pPr>
          <a:r>
            <a:rPr lang="en-US" sz="900" kern="1200"/>
            <a:t>Flow-through process vessels</a:t>
          </a:r>
        </a:p>
        <a:p>
          <a:pPr marL="57150" lvl="1" indent="-57150" algn="l" defTabSz="400050">
            <a:lnSpc>
              <a:spcPct val="90000"/>
            </a:lnSpc>
            <a:spcBef>
              <a:spcPct val="0"/>
            </a:spcBef>
            <a:spcAft>
              <a:spcPct val="15000"/>
            </a:spcAft>
            <a:buChar char="•"/>
          </a:pPr>
          <a:r>
            <a:rPr lang="en-US" sz="900" kern="1200"/>
            <a:t>Produced water containers</a:t>
          </a:r>
        </a:p>
        <a:p>
          <a:pPr marL="57150" lvl="1" indent="-57150" algn="l" defTabSz="400050">
            <a:lnSpc>
              <a:spcPct val="90000"/>
            </a:lnSpc>
            <a:spcBef>
              <a:spcPct val="0"/>
            </a:spcBef>
            <a:spcAft>
              <a:spcPct val="15000"/>
            </a:spcAft>
            <a:buChar char="•"/>
          </a:pPr>
          <a:r>
            <a:rPr lang="en-US" sz="900" kern="1200"/>
            <a:t>Facility transfer operations</a:t>
          </a:r>
        </a:p>
      </dsp:txBody>
      <dsp:txXfrm rot="-5400000">
        <a:off x="2600554" y="1425309"/>
        <a:ext cx="4576475" cy="863818"/>
      </dsp:txXfrm>
    </dsp:sp>
    <dsp:sp modelId="{3415A072-611E-4283-8578-E8DBC282176A}">
      <dsp:nvSpPr>
        <dsp:cNvPr id="0" name=""/>
        <dsp:cNvSpPr/>
      </dsp:nvSpPr>
      <dsp:spPr>
        <a:xfrm>
          <a:off x="0" y="1258918"/>
          <a:ext cx="2600553" cy="1196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112.9 Onshore Production Facilities</a:t>
          </a:r>
        </a:p>
      </dsp:txBody>
      <dsp:txXfrm>
        <a:off x="58413" y="1317331"/>
        <a:ext cx="2483727" cy="1079774"/>
      </dsp:txXfrm>
    </dsp:sp>
    <dsp:sp modelId="{B3A646C9-4D9A-4A9C-ACA3-218BCCC98022}">
      <dsp:nvSpPr>
        <dsp:cNvPr id="0" name=""/>
        <dsp:cNvSpPr/>
      </dsp:nvSpPr>
      <dsp:spPr>
        <a:xfrm rot="5400000">
          <a:off x="4433516" y="802046"/>
          <a:ext cx="957280" cy="46232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17145" rIns="34290" bIns="17145" numCol="1" spcCol="1270" anchor="ctr" anchorCtr="0">
          <a:noAutofit/>
        </a:bodyPr>
        <a:lstStyle/>
        <a:p>
          <a:pPr marL="57150" lvl="1" indent="-57150" algn="l" defTabSz="400050">
            <a:lnSpc>
              <a:spcPct val="90000"/>
            </a:lnSpc>
            <a:spcBef>
              <a:spcPct val="0"/>
            </a:spcBef>
            <a:spcAft>
              <a:spcPct val="15000"/>
            </a:spcAft>
            <a:buChar char="•"/>
          </a:pPr>
          <a:r>
            <a:rPr lang="en-US" sz="900" kern="1200"/>
            <a:t>Discharge prevention</a:t>
          </a:r>
        </a:p>
      </dsp:txBody>
      <dsp:txXfrm rot="-5400000">
        <a:off x="2600554" y="2681740"/>
        <a:ext cx="4576475" cy="863818"/>
      </dsp:txXfrm>
    </dsp:sp>
    <dsp:sp modelId="{C6FA8CF3-C64F-4C7C-892B-D3582CD72831}">
      <dsp:nvSpPr>
        <dsp:cNvPr id="0" name=""/>
        <dsp:cNvSpPr/>
      </dsp:nvSpPr>
      <dsp:spPr>
        <a:xfrm>
          <a:off x="0" y="2515349"/>
          <a:ext cx="2600553" cy="1196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112.10 Onshore Drilling and Workover</a:t>
          </a:r>
        </a:p>
      </dsp:txBody>
      <dsp:txXfrm>
        <a:off x="58413" y="2573762"/>
        <a:ext cx="2483727" cy="1079774"/>
      </dsp:txXfrm>
    </dsp:sp>
    <dsp:sp modelId="{F9590779-44FF-4B6C-8764-61AD848871A5}">
      <dsp:nvSpPr>
        <dsp:cNvPr id="0" name=""/>
        <dsp:cNvSpPr/>
      </dsp:nvSpPr>
      <dsp:spPr>
        <a:xfrm rot="5400000">
          <a:off x="4433516" y="2058476"/>
          <a:ext cx="957280" cy="46232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17145" rIns="34290" bIns="17145" numCol="1" spcCol="1270" anchor="ctr" anchorCtr="0">
          <a:noAutofit/>
        </a:bodyPr>
        <a:lstStyle/>
        <a:p>
          <a:pPr marL="57150" lvl="1" indent="-57150" algn="l" defTabSz="400050">
            <a:lnSpc>
              <a:spcPct val="90000"/>
            </a:lnSpc>
            <a:spcBef>
              <a:spcPct val="0"/>
            </a:spcBef>
            <a:spcAft>
              <a:spcPct val="15000"/>
            </a:spcAft>
            <a:buChar char="•"/>
          </a:pPr>
          <a:r>
            <a:rPr lang="en-US" sz="900" kern="1200"/>
            <a:t>Facility Drainage</a:t>
          </a:r>
        </a:p>
        <a:p>
          <a:pPr marL="57150" lvl="1" indent="-57150" algn="l" defTabSz="400050">
            <a:lnSpc>
              <a:spcPct val="90000"/>
            </a:lnSpc>
            <a:spcBef>
              <a:spcPct val="0"/>
            </a:spcBef>
            <a:spcAft>
              <a:spcPct val="15000"/>
            </a:spcAft>
            <a:buChar char="•"/>
          </a:pPr>
          <a:r>
            <a:rPr lang="en-US" sz="900" kern="1200"/>
            <a:t>Bulk storage containers</a:t>
          </a:r>
        </a:p>
        <a:p>
          <a:pPr marL="57150" lvl="1" indent="-57150" algn="l" defTabSz="400050">
            <a:lnSpc>
              <a:spcPct val="90000"/>
            </a:lnSpc>
            <a:spcBef>
              <a:spcPct val="0"/>
            </a:spcBef>
            <a:spcAft>
              <a:spcPct val="15000"/>
            </a:spcAft>
            <a:buChar char="•"/>
          </a:pPr>
          <a:r>
            <a:rPr lang="en-US" sz="900" kern="1200"/>
            <a:t>Bulk storage container inspections</a:t>
          </a:r>
        </a:p>
        <a:p>
          <a:pPr marL="57150" lvl="1" indent="-57150" algn="l" defTabSz="400050">
            <a:lnSpc>
              <a:spcPct val="90000"/>
            </a:lnSpc>
            <a:spcBef>
              <a:spcPct val="0"/>
            </a:spcBef>
            <a:spcAft>
              <a:spcPct val="15000"/>
            </a:spcAft>
            <a:buChar char="•"/>
          </a:pPr>
          <a:r>
            <a:rPr lang="en-US" sz="900" kern="1200"/>
            <a:t>Facility transfer operations, pumping, and facility process.</a:t>
          </a:r>
        </a:p>
      </dsp:txBody>
      <dsp:txXfrm rot="-5400000">
        <a:off x="2600554" y="3938170"/>
        <a:ext cx="4576475" cy="863818"/>
      </dsp:txXfrm>
    </dsp:sp>
    <dsp:sp modelId="{1DE545DB-9086-4CAA-A802-C4DBBCBB1DB0}">
      <dsp:nvSpPr>
        <dsp:cNvPr id="0" name=""/>
        <dsp:cNvSpPr/>
      </dsp:nvSpPr>
      <dsp:spPr>
        <a:xfrm>
          <a:off x="0" y="3771779"/>
          <a:ext cx="2600553" cy="1196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112.12 AFVO</a:t>
          </a:r>
        </a:p>
      </dsp:txBody>
      <dsp:txXfrm>
        <a:off x="58413" y="3830192"/>
        <a:ext cx="2483727" cy="10797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9237AC-79CB-4CAD-9E35-D83B95E67FB1}">
      <dsp:nvSpPr>
        <dsp:cNvPr id="0" name=""/>
        <dsp:cNvSpPr/>
      </dsp:nvSpPr>
      <dsp:spPr>
        <a:xfrm>
          <a:off x="4999" y="0"/>
          <a:ext cx="4808941" cy="5198005"/>
        </a:xfrm>
        <a:prstGeom prst="roundRect">
          <a:avLst>
            <a:gd name="adj" fmla="val 10000"/>
          </a:avLst>
        </a:prstGeom>
        <a:solidFill>
          <a:schemeClr val="accent1">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kern="1200" dirty="0"/>
            <a:t>42,000 Gallons of Storage</a:t>
          </a:r>
        </a:p>
      </dsp:txBody>
      <dsp:txXfrm>
        <a:off x="4999" y="0"/>
        <a:ext cx="4808941" cy="1559401"/>
      </dsp:txXfrm>
    </dsp:sp>
    <dsp:sp modelId="{0049E66F-9764-4665-9D15-A3E0949D123E}">
      <dsp:nvSpPr>
        <dsp:cNvPr id="0" name=""/>
        <dsp:cNvSpPr/>
      </dsp:nvSpPr>
      <dsp:spPr>
        <a:xfrm>
          <a:off x="485893" y="1559401"/>
          <a:ext cx="3847152" cy="337870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marL="0" lvl="0" indent="0" algn="ctr" defTabSz="889000">
            <a:lnSpc>
              <a:spcPct val="90000"/>
            </a:lnSpc>
            <a:spcBef>
              <a:spcPct val="0"/>
            </a:spcBef>
            <a:spcAft>
              <a:spcPct val="35000"/>
            </a:spcAft>
            <a:buNone/>
          </a:pPr>
          <a:r>
            <a:rPr lang="en-US" sz="2000" kern="1200" dirty="0"/>
            <a:t>Transfers over water to vessels</a:t>
          </a:r>
        </a:p>
      </dsp:txBody>
      <dsp:txXfrm>
        <a:off x="584852" y="1658360"/>
        <a:ext cx="3649234" cy="3180785"/>
      </dsp:txXfrm>
    </dsp:sp>
    <dsp:sp modelId="{5E0CBE39-54ED-4F3D-B8FF-790D54B95D27}">
      <dsp:nvSpPr>
        <dsp:cNvPr id="0" name=""/>
        <dsp:cNvSpPr/>
      </dsp:nvSpPr>
      <dsp:spPr>
        <a:xfrm>
          <a:off x="5174610" y="0"/>
          <a:ext cx="4808941" cy="5198005"/>
        </a:xfrm>
        <a:prstGeom prst="roundRect">
          <a:avLst>
            <a:gd name="adj" fmla="val 10000"/>
          </a:avLst>
        </a:prstGeom>
        <a:solidFill>
          <a:schemeClr val="accent1">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kern="1200" dirty="0"/>
            <a:t>1 Million Gallons of Storage</a:t>
          </a:r>
        </a:p>
      </dsp:txBody>
      <dsp:txXfrm>
        <a:off x="5174610" y="0"/>
        <a:ext cx="4808941" cy="1559401"/>
      </dsp:txXfrm>
    </dsp:sp>
    <dsp:sp modelId="{6130857A-1C52-4786-951B-CB524EDF4B29}">
      <dsp:nvSpPr>
        <dsp:cNvPr id="0" name=""/>
        <dsp:cNvSpPr/>
      </dsp:nvSpPr>
      <dsp:spPr>
        <a:xfrm>
          <a:off x="5655504" y="1559528"/>
          <a:ext cx="3847152" cy="757238"/>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marL="0" lvl="0" indent="0" algn="ctr" defTabSz="889000">
            <a:lnSpc>
              <a:spcPct val="90000"/>
            </a:lnSpc>
            <a:spcBef>
              <a:spcPct val="0"/>
            </a:spcBef>
            <a:spcAft>
              <a:spcPct val="35000"/>
            </a:spcAft>
            <a:buNone/>
          </a:pPr>
          <a:r>
            <a:rPr lang="en-US" sz="2000" kern="1200" dirty="0"/>
            <a:t>Inadequate secondary containment</a:t>
          </a:r>
        </a:p>
      </dsp:txBody>
      <dsp:txXfrm>
        <a:off x="5677683" y="1581707"/>
        <a:ext cx="3802794" cy="712880"/>
      </dsp:txXfrm>
    </dsp:sp>
    <dsp:sp modelId="{0D0EEBA4-13B5-4B43-8B3C-DD5BEAE3A4A9}">
      <dsp:nvSpPr>
        <dsp:cNvPr id="0" name=""/>
        <dsp:cNvSpPr/>
      </dsp:nvSpPr>
      <dsp:spPr>
        <a:xfrm>
          <a:off x="5655504" y="2433265"/>
          <a:ext cx="3847152" cy="757238"/>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marL="0" lvl="0" indent="0" algn="ctr" defTabSz="889000">
            <a:lnSpc>
              <a:spcPct val="90000"/>
            </a:lnSpc>
            <a:spcBef>
              <a:spcPct val="0"/>
            </a:spcBef>
            <a:spcAft>
              <a:spcPct val="35000"/>
            </a:spcAft>
            <a:buNone/>
          </a:pPr>
          <a:r>
            <a:rPr lang="en-US" sz="2000" kern="1200" dirty="0"/>
            <a:t>Injury to fish and wildlife and sensitive environments </a:t>
          </a:r>
        </a:p>
      </dsp:txBody>
      <dsp:txXfrm>
        <a:off x="5677683" y="2455444"/>
        <a:ext cx="3802794" cy="712880"/>
      </dsp:txXfrm>
    </dsp:sp>
    <dsp:sp modelId="{4CE1A061-3A73-4182-83BC-90121D6FB35F}">
      <dsp:nvSpPr>
        <dsp:cNvPr id="0" name=""/>
        <dsp:cNvSpPr/>
      </dsp:nvSpPr>
      <dsp:spPr>
        <a:xfrm>
          <a:off x="5655504" y="3307002"/>
          <a:ext cx="3847152" cy="757238"/>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marL="0" lvl="0" indent="0" algn="ctr" defTabSz="889000">
            <a:lnSpc>
              <a:spcPct val="90000"/>
            </a:lnSpc>
            <a:spcBef>
              <a:spcPct val="0"/>
            </a:spcBef>
            <a:spcAft>
              <a:spcPct val="35000"/>
            </a:spcAft>
            <a:buNone/>
          </a:pPr>
          <a:r>
            <a:rPr lang="en-US" sz="2000" kern="1200" dirty="0"/>
            <a:t>Shutdown public drinking water intake</a:t>
          </a:r>
        </a:p>
      </dsp:txBody>
      <dsp:txXfrm>
        <a:off x="5677683" y="3329181"/>
        <a:ext cx="3802794" cy="712880"/>
      </dsp:txXfrm>
    </dsp:sp>
    <dsp:sp modelId="{7C75FB84-ABD8-46CF-BDB1-56D676128594}">
      <dsp:nvSpPr>
        <dsp:cNvPr id="0" name=""/>
        <dsp:cNvSpPr/>
      </dsp:nvSpPr>
      <dsp:spPr>
        <a:xfrm>
          <a:off x="5655504" y="4180739"/>
          <a:ext cx="3847152" cy="757238"/>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marL="0" lvl="0" indent="0" algn="ctr" defTabSz="889000">
            <a:lnSpc>
              <a:spcPct val="90000"/>
            </a:lnSpc>
            <a:spcBef>
              <a:spcPct val="0"/>
            </a:spcBef>
            <a:spcAft>
              <a:spcPct val="35000"/>
            </a:spcAft>
            <a:buNone/>
          </a:pPr>
          <a:r>
            <a:rPr lang="en-US" sz="2000" kern="1200" dirty="0"/>
            <a:t>Discharge ≥ 10,000 gallons</a:t>
          </a:r>
        </a:p>
      </dsp:txBody>
      <dsp:txXfrm>
        <a:off x="5677683" y="4202918"/>
        <a:ext cx="3802794" cy="7128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F28931-7E2E-4170-9A49-5F88B3006CAB}">
      <dsp:nvSpPr>
        <dsp:cNvPr id="0" name=""/>
        <dsp:cNvSpPr/>
      </dsp:nvSpPr>
      <dsp:spPr>
        <a:xfrm>
          <a:off x="0" y="0"/>
          <a:ext cx="9988551" cy="5198005"/>
        </a:xfrm>
        <a:prstGeom prst="roundRect">
          <a:avLst>
            <a:gd name="adj" fmla="val 10000"/>
          </a:avLst>
        </a:prstGeom>
        <a:solidFill>
          <a:schemeClr val="accent1">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US" sz="4500" kern="1200"/>
            <a:t>Regional Administrator Determination</a:t>
          </a:r>
        </a:p>
      </dsp:txBody>
      <dsp:txXfrm>
        <a:off x="0" y="0"/>
        <a:ext cx="9988551" cy="1559401"/>
      </dsp:txXfrm>
    </dsp:sp>
    <dsp:sp modelId="{AD8F5F19-ED22-4F7A-B41C-03887D4CACD6}">
      <dsp:nvSpPr>
        <dsp:cNvPr id="0" name=""/>
        <dsp:cNvSpPr/>
      </dsp:nvSpPr>
      <dsp:spPr>
        <a:xfrm>
          <a:off x="998855" y="1562574"/>
          <a:ext cx="7990840" cy="42563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a:t>Type of operation</a:t>
          </a:r>
        </a:p>
      </dsp:txBody>
      <dsp:txXfrm>
        <a:off x="1011321" y="1575040"/>
        <a:ext cx="7965908" cy="400705"/>
      </dsp:txXfrm>
    </dsp:sp>
    <dsp:sp modelId="{35338715-1A4E-4F6B-9400-1A79B3513485}">
      <dsp:nvSpPr>
        <dsp:cNvPr id="0" name=""/>
        <dsp:cNvSpPr/>
      </dsp:nvSpPr>
      <dsp:spPr>
        <a:xfrm>
          <a:off x="998855" y="2053694"/>
          <a:ext cx="7990840" cy="42563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Oil Storage Capacity</a:t>
          </a:r>
        </a:p>
      </dsp:txBody>
      <dsp:txXfrm>
        <a:off x="1011321" y="2066160"/>
        <a:ext cx="7965908" cy="400705"/>
      </dsp:txXfrm>
    </dsp:sp>
    <dsp:sp modelId="{E9A37D8B-10C8-40BE-82EB-D59BCCFE1FB8}">
      <dsp:nvSpPr>
        <dsp:cNvPr id="0" name=""/>
        <dsp:cNvSpPr/>
      </dsp:nvSpPr>
      <dsp:spPr>
        <a:xfrm>
          <a:off x="998855" y="2544814"/>
          <a:ext cx="7990840" cy="42563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Lack of Secondary containment</a:t>
          </a:r>
        </a:p>
      </dsp:txBody>
      <dsp:txXfrm>
        <a:off x="1011321" y="2557280"/>
        <a:ext cx="7965908" cy="400705"/>
      </dsp:txXfrm>
    </dsp:sp>
    <dsp:sp modelId="{8F3AA690-84A9-48D4-A761-7FDDBA3E8CD5}">
      <dsp:nvSpPr>
        <dsp:cNvPr id="0" name=""/>
        <dsp:cNvSpPr/>
      </dsp:nvSpPr>
      <dsp:spPr>
        <a:xfrm>
          <a:off x="998855" y="3035934"/>
          <a:ext cx="7990840" cy="42563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Proximity to F&amp;W and sensitive environments</a:t>
          </a:r>
        </a:p>
      </dsp:txBody>
      <dsp:txXfrm>
        <a:off x="1011321" y="3048400"/>
        <a:ext cx="7965908" cy="400705"/>
      </dsp:txXfrm>
    </dsp:sp>
    <dsp:sp modelId="{E2D4F2A6-9B72-4E71-99EC-D1EA9C680FF6}">
      <dsp:nvSpPr>
        <dsp:cNvPr id="0" name=""/>
        <dsp:cNvSpPr/>
      </dsp:nvSpPr>
      <dsp:spPr>
        <a:xfrm>
          <a:off x="998855" y="3527054"/>
          <a:ext cx="7990840" cy="42563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Proximity Drinking water intakes</a:t>
          </a:r>
        </a:p>
      </dsp:txBody>
      <dsp:txXfrm>
        <a:off x="1011321" y="3539520"/>
        <a:ext cx="7965908" cy="400705"/>
      </dsp:txXfrm>
    </dsp:sp>
    <dsp:sp modelId="{27208DAA-0216-428D-BA90-870865F37D39}">
      <dsp:nvSpPr>
        <dsp:cNvPr id="0" name=""/>
        <dsp:cNvSpPr/>
      </dsp:nvSpPr>
      <dsp:spPr>
        <a:xfrm>
          <a:off x="998855" y="4018174"/>
          <a:ext cx="7990840" cy="42563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a:t>Spill history</a:t>
          </a:r>
        </a:p>
      </dsp:txBody>
      <dsp:txXfrm>
        <a:off x="1011321" y="4030640"/>
        <a:ext cx="7965908" cy="400705"/>
      </dsp:txXfrm>
    </dsp:sp>
    <dsp:sp modelId="{AC90D780-D93B-4507-BBB3-8EF0734D6D33}">
      <dsp:nvSpPr>
        <dsp:cNvPr id="0" name=""/>
        <dsp:cNvSpPr/>
      </dsp:nvSpPr>
      <dsp:spPr>
        <a:xfrm>
          <a:off x="998855" y="4509294"/>
          <a:ext cx="7990840" cy="42563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a:t>Other site-specific and environmental factors</a:t>
          </a:r>
        </a:p>
      </dsp:txBody>
      <dsp:txXfrm>
        <a:off x="1011321" y="4521760"/>
        <a:ext cx="7965908" cy="40070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9F7D0E-D05B-F496-9D45-2D5850550E56}"/>
              </a:ext>
            </a:extLst>
          </p:cNvPr>
          <p:cNvSpPr>
            <a:spLocks noGrp="1"/>
          </p:cNvSpPr>
          <p:nvPr>
            <p:ph type="hdr" sz="quarter"/>
          </p:nvPr>
        </p:nvSpPr>
        <p:spPr>
          <a:xfrm>
            <a:off x="0" y="1"/>
            <a:ext cx="3037840" cy="463408"/>
          </a:xfrm>
          <a:prstGeom prst="rect">
            <a:avLst/>
          </a:prstGeom>
        </p:spPr>
        <p:txBody>
          <a:bodyPr vert="horz" lIns="92830" tIns="46415" rIns="92830" bIns="46415" rtlCol="0"/>
          <a:lstStyle>
            <a:lvl1pPr algn="l">
              <a:defRPr sz="1200"/>
            </a:lvl1pPr>
          </a:lstStyle>
          <a:p>
            <a:endParaRPr lang="en-US"/>
          </a:p>
        </p:txBody>
      </p:sp>
      <p:sp>
        <p:nvSpPr>
          <p:cNvPr id="3" name="Date Placeholder 2">
            <a:extLst>
              <a:ext uri="{FF2B5EF4-FFF2-40B4-BE49-F238E27FC236}">
                <a16:creationId xmlns:a16="http://schemas.microsoft.com/office/drawing/2014/main" id="{E9C337AF-10E1-EE77-C01F-8C24E34918C7}"/>
              </a:ext>
            </a:extLst>
          </p:cNvPr>
          <p:cNvSpPr>
            <a:spLocks noGrp="1"/>
          </p:cNvSpPr>
          <p:nvPr>
            <p:ph type="dt" sz="quarter" idx="1"/>
          </p:nvPr>
        </p:nvSpPr>
        <p:spPr>
          <a:xfrm>
            <a:off x="3970938" y="1"/>
            <a:ext cx="3037840" cy="463408"/>
          </a:xfrm>
          <a:prstGeom prst="rect">
            <a:avLst/>
          </a:prstGeom>
        </p:spPr>
        <p:txBody>
          <a:bodyPr vert="horz" lIns="92830" tIns="46415" rIns="92830" bIns="46415" rtlCol="0"/>
          <a:lstStyle>
            <a:lvl1pPr algn="r">
              <a:defRPr sz="1200"/>
            </a:lvl1pPr>
          </a:lstStyle>
          <a:p>
            <a:fld id="{FEC908E4-D2F3-4628-8407-9FF23B61F775}" type="datetimeFigureOut">
              <a:rPr lang="en-US" smtClean="0"/>
              <a:t>3/23/2026</a:t>
            </a:fld>
            <a:endParaRPr lang="en-US"/>
          </a:p>
        </p:txBody>
      </p:sp>
      <p:sp>
        <p:nvSpPr>
          <p:cNvPr id="4" name="Footer Placeholder 3">
            <a:extLst>
              <a:ext uri="{FF2B5EF4-FFF2-40B4-BE49-F238E27FC236}">
                <a16:creationId xmlns:a16="http://schemas.microsoft.com/office/drawing/2014/main" id="{2252EF17-38C8-DE1D-3FBF-821109054E99}"/>
              </a:ext>
            </a:extLst>
          </p:cNvPr>
          <p:cNvSpPr>
            <a:spLocks noGrp="1"/>
          </p:cNvSpPr>
          <p:nvPr>
            <p:ph type="ftr" sz="quarter" idx="2"/>
          </p:nvPr>
        </p:nvSpPr>
        <p:spPr>
          <a:xfrm>
            <a:off x="0" y="8772669"/>
            <a:ext cx="3037840" cy="463407"/>
          </a:xfrm>
          <a:prstGeom prst="rect">
            <a:avLst/>
          </a:prstGeom>
        </p:spPr>
        <p:txBody>
          <a:bodyPr vert="horz" lIns="92830" tIns="46415" rIns="92830" bIns="46415"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AFB9EEA-E80F-3163-8613-FAD3B5A6045B}"/>
              </a:ext>
            </a:extLst>
          </p:cNvPr>
          <p:cNvSpPr>
            <a:spLocks noGrp="1"/>
          </p:cNvSpPr>
          <p:nvPr>
            <p:ph type="sldNum" sz="quarter" idx="3"/>
          </p:nvPr>
        </p:nvSpPr>
        <p:spPr>
          <a:xfrm>
            <a:off x="3970938" y="8772669"/>
            <a:ext cx="3037840" cy="463407"/>
          </a:xfrm>
          <a:prstGeom prst="rect">
            <a:avLst/>
          </a:prstGeom>
        </p:spPr>
        <p:txBody>
          <a:bodyPr vert="horz" lIns="92830" tIns="46415" rIns="92830" bIns="46415" rtlCol="0" anchor="b"/>
          <a:lstStyle>
            <a:lvl1pPr algn="r">
              <a:defRPr sz="1200"/>
            </a:lvl1pPr>
          </a:lstStyle>
          <a:p>
            <a:fld id="{65F39BB8-4E1F-455A-93C9-B86F8A37170C}" type="slidenum">
              <a:rPr lang="en-US" smtClean="0"/>
              <a:t>‹#›</a:t>
            </a:fld>
            <a:endParaRPr lang="en-US"/>
          </a:p>
        </p:txBody>
      </p:sp>
    </p:spTree>
    <p:extLst>
      <p:ext uri="{BB962C8B-B14F-4D97-AF65-F5344CB8AC3E}">
        <p14:creationId xmlns:p14="http://schemas.microsoft.com/office/powerpoint/2010/main" val="30090981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37840" cy="463408"/>
          </a:xfrm>
          <a:prstGeom prst="rect">
            <a:avLst/>
          </a:prstGeom>
        </p:spPr>
        <p:txBody>
          <a:bodyPr vert="horz" lIns="92830" tIns="46415" rIns="92830" bIns="46415" rtlCol="0"/>
          <a:lstStyle>
            <a:lvl1pPr algn="l">
              <a:defRPr sz="1200"/>
            </a:lvl1pPr>
          </a:lstStyle>
          <a:p>
            <a:endParaRPr lang="en-US"/>
          </a:p>
        </p:txBody>
      </p:sp>
      <p:sp>
        <p:nvSpPr>
          <p:cNvPr id="3" name="Date Placeholder 2"/>
          <p:cNvSpPr>
            <a:spLocks noGrp="1"/>
          </p:cNvSpPr>
          <p:nvPr>
            <p:ph type="dt" idx="1"/>
          </p:nvPr>
        </p:nvSpPr>
        <p:spPr>
          <a:xfrm>
            <a:off x="3970938" y="1"/>
            <a:ext cx="3037840" cy="463408"/>
          </a:xfrm>
          <a:prstGeom prst="rect">
            <a:avLst/>
          </a:prstGeom>
        </p:spPr>
        <p:txBody>
          <a:bodyPr vert="horz" lIns="92830" tIns="46415" rIns="92830" bIns="46415" rtlCol="0"/>
          <a:lstStyle>
            <a:lvl1pPr algn="r">
              <a:defRPr sz="1200"/>
            </a:lvl1pPr>
          </a:lstStyle>
          <a:p>
            <a:fld id="{240F9B43-F21C-40D8-99C8-58930FE47986}" type="datetimeFigureOut">
              <a:rPr lang="en-US" smtClean="0"/>
              <a:t>3/23/2026</a:t>
            </a:fld>
            <a:endParaRPr lang="en-US"/>
          </a:p>
        </p:txBody>
      </p:sp>
      <p:sp>
        <p:nvSpPr>
          <p:cNvPr id="4" name="Slide Image Placeholder 3"/>
          <p:cNvSpPr>
            <a:spLocks noGrp="1" noRot="1" noChangeAspect="1"/>
          </p:cNvSpPr>
          <p:nvPr>
            <p:ph type="sldImg" idx="2"/>
          </p:nvPr>
        </p:nvSpPr>
        <p:spPr>
          <a:xfrm>
            <a:off x="733425" y="1154113"/>
            <a:ext cx="5543550" cy="3117850"/>
          </a:xfrm>
          <a:prstGeom prst="rect">
            <a:avLst/>
          </a:prstGeom>
          <a:noFill/>
          <a:ln w="12700">
            <a:solidFill>
              <a:prstClr val="black"/>
            </a:solidFill>
          </a:ln>
        </p:spPr>
        <p:txBody>
          <a:bodyPr vert="horz" lIns="92830" tIns="46415" rIns="92830" bIns="46415" rtlCol="0" anchor="ctr"/>
          <a:lstStyle/>
          <a:p>
            <a:endParaRPr lang="en-US"/>
          </a:p>
        </p:txBody>
      </p:sp>
      <p:sp>
        <p:nvSpPr>
          <p:cNvPr id="5" name="Notes Placeholder 4"/>
          <p:cNvSpPr>
            <a:spLocks noGrp="1"/>
          </p:cNvSpPr>
          <p:nvPr>
            <p:ph type="body" sz="quarter" idx="3"/>
          </p:nvPr>
        </p:nvSpPr>
        <p:spPr>
          <a:xfrm>
            <a:off x="701040" y="4444860"/>
            <a:ext cx="5608320" cy="3636706"/>
          </a:xfrm>
          <a:prstGeom prst="rect">
            <a:avLst/>
          </a:prstGeom>
        </p:spPr>
        <p:txBody>
          <a:bodyPr vert="horz" lIns="92830" tIns="46415" rIns="92830" bIns="4641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669"/>
            <a:ext cx="3037840" cy="463407"/>
          </a:xfrm>
          <a:prstGeom prst="rect">
            <a:avLst/>
          </a:prstGeom>
        </p:spPr>
        <p:txBody>
          <a:bodyPr vert="horz" lIns="92830" tIns="46415" rIns="92830" bIns="46415"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772669"/>
            <a:ext cx="3037840" cy="463407"/>
          </a:xfrm>
          <a:prstGeom prst="rect">
            <a:avLst/>
          </a:prstGeom>
        </p:spPr>
        <p:txBody>
          <a:bodyPr vert="horz" lIns="92830" tIns="46415" rIns="92830" bIns="46415" rtlCol="0" anchor="b"/>
          <a:lstStyle>
            <a:lvl1pPr algn="r">
              <a:defRPr sz="1200"/>
            </a:lvl1pPr>
          </a:lstStyle>
          <a:p>
            <a:fld id="{297A849A-8B3C-4C60-815D-37DC5896E56D}" type="slidenum">
              <a:rPr lang="en-US" smtClean="0"/>
              <a:t>‹#›</a:t>
            </a:fld>
            <a:endParaRPr lang="en-US"/>
          </a:p>
        </p:txBody>
      </p:sp>
    </p:spTree>
    <p:extLst>
      <p:ext uri="{BB962C8B-B14F-4D97-AF65-F5344CB8AC3E}">
        <p14:creationId xmlns:p14="http://schemas.microsoft.com/office/powerpoint/2010/main" val="3130422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ecfr.gov/current/title-40/part-110"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ecfr.gov/current/title-40/section-112.7"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8" Type="http://schemas.openxmlformats.org/officeDocument/2006/relationships/hyperlink" Target="https://en.wikipedia.org/wiki/Ashland_oil_spill#cite_note-casehistory-3" TargetMode="External"/><Relationship Id="rId13" Type="http://schemas.openxmlformats.org/officeDocument/2006/relationships/hyperlink" Target="https://en.wikipedia.org/wiki/West_Virginia" TargetMode="External"/><Relationship Id="rId18" Type="http://schemas.openxmlformats.org/officeDocument/2006/relationships/hyperlink" Target="https://en.wikipedia.org/wiki/Ashland_oil_spill#cite_note-shenon-6" TargetMode="External"/><Relationship Id="rId3" Type="http://schemas.openxmlformats.org/officeDocument/2006/relationships/hyperlink" Target="https://en.wikipedia.org/wiki/Ashland_Inc." TargetMode="External"/><Relationship Id="rId21" Type="http://schemas.openxmlformats.org/officeDocument/2006/relationships/hyperlink" Target="https://en.wikipedia.org/wiki/Federal_government_of_the_United_States" TargetMode="External"/><Relationship Id="rId7" Type="http://schemas.openxmlformats.org/officeDocument/2006/relationships/hyperlink" Target="https://en.wikipedia.org/wiki/Ashland_oil_spill#cite_note-collapse-2" TargetMode="External"/><Relationship Id="rId12" Type="http://schemas.openxmlformats.org/officeDocument/2006/relationships/hyperlink" Target="https://en.wikipedia.org/wiki/Ohio" TargetMode="External"/><Relationship Id="rId17" Type="http://schemas.openxmlformats.org/officeDocument/2006/relationships/hyperlink" Target="https://en.wikipedia.org/wiki/Water_shortage" TargetMode="External"/><Relationship Id="rId2" Type="http://schemas.openxmlformats.org/officeDocument/2006/relationships/slide" Target="../slides/slide29.xml"/><Relationship Id="rId16" Type="http://schemas.openxmlformats.org/officeDocument/2006/relationships/hyperlink" Target="https://en.wikipedia.org/wiki/Gasoline" TargetMode="External"/><Relationship Id="rId20" Type="http://schemas.openxmlformats.org/officeDocument/2006/relationships/hyperlink" Target="https://en.wikipedia.org/wiki/Water_fowl" TargetMode="External"/><Relationship Id="rId1" Type="http://schemas.openxmlformats.org/officeDocument/2006/relationships/notesMaster" Target="../notesMasters/notesMaster1.xml"/><Relationship Id="rId6" Type="http://schemas.openxmlformats.org/officeDocument/2006/relationships/hyperlink" Target="https://en.wikipedia.org/wiki/Monongahela_River" TargetMode="External"/><Relationship Id="rId11" Type="http://schemas.openxmlformats.org/officeDocument/2006/relationships/hyperlink" Target="https://en.wikipedia.org/wiki/Drinking_water" TargetMode="External"/><Relationship Id="rId5" Type="http://schemas.openxmlformats.org/officeDocument/2006/relationships/hyperlink" Target="https://en.wikipedia.org/wiki/Storm_sewer" TargetMode="External"/><Relationship Id="rId15" Type="http://schemas.openxmlformats.org/officeDocument/2006/relationships/hyperlink" Target="https://en.wikipedia.org/wiki/Jefferson_Hills,_Pennsylvania" TargetMode="External"/><Relationship Id="rId23" Type="http://schemas.openxmlformats.org/officeDocument/2006/relationships/hyperlink" Target="https://en.wikipedia.org/wiki/Environmental_Protection_Agency" TargetMode="External"/><Relationship Id="rId10" Type="http://schemas.openxmlformats.org/officeDocument/2006/relationships/hyperlink" Target="https://en.wikipedia.org/wiki/Ashland_oil_spill#cite_note-5" TargetMode="External"/><Relationship Id="rId19" Type="http://schemas.openxmlformats.org/officeDocument/2006/relationships/hyperlink" Target="https://en.wikipedia.org/wiki/Mussels" TargetMode="External"/><Relationship Id="rId4" Type="http://schemas.openxmlformats.org/officeDocument/2006/relationships/hyperlink" Target="https://en.wikipedia.org/wiki/Diesel_oil" TargetMode="External"/><Relationship Id="rId9" Type="http://schemas.openxmlformats.org/officeDocument/2006/relationships/hyperlink" Target="https://en.wikipedia.org/wiki/Ashland_oil_spill#cite_note-fined-4" TargetMode="External"/><Relationship Id="rId14" Type="http://schemas.openxmlformats.org/officeDocument/2006/relationships/hyperlink" Target="https://en.wikipedia.org/wiki/Ashland_oil_spill#cite_note-floreffe-1" TargetMode="External"/><Relationship Id="rId22" Type="http://schemas.openxmlformats.org/officeDocument/2006/relationships/hyperlink" Target="https://en.wikipedia.org/wiki/United_States_Coast_Guard" TargetMode="Externa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www.ecfr.gov/current/title-40/section-112.1#p-112.1(b)"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www.ecfr.gov/current/title-40/section-112.20#p-112.20(b)"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ecfr.gov/current/title-40/section-112.20#p-112.20(f)(2)"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www.law.cornell.edu/definitions/index.php?width=840&amp;height=800&amp;iframe=true&amp;def_id=4cb261c5b58eae6ee51bf113a49a4daa&amp;term_occur=999&amp;term_src=Title:40:Chapter:I:Subchapter:D:Part:112:Subpart:D:112.20"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Thank you, Steve, for walking us through the regulatory framework. Now we are going focus on how these requirements apply specifically to facilities that need to have a SPCC plan an approved FRP.</a:t>
            </a:r>
          </a:p>
          <a:p>
            <a:endParaRPr lang="en-US" b="1" dirty="0"/>
          </a:p>
          <a:p>
            <a:r>
              <a:rPr lang="en-US" b="1" dirty="0"/>
              <a:t>Let me start we a quick question. </a:t>
            </a:r>
            <a:r>
              <a:rPr lang="en-US" dirty="0"/>
              <a:t>If a worst-case spill happened at your facility today, do you know exactly what EPA expects you to have in place to respond? Pause…..THAT IS WHY EPA CONDUCTS WORKSHOPS LIKE THIS.</a:t>
            </a:r>
          </a:p>
          <a:p>
            <a:endParaRPr lang="en-US" b="1" dirty="0"/>
          </a:p>
        </p:txBody>
      </p:sp>
      <p:sp>
        <p:nvSpPr>
          <p:cNvPr id="4" name="Slide Number Placeholder 3"/>
          <p:cNvSpPr>
            <a:spLocks noGrp="1"/>
          </p:cNvSpPr>
          <p:nvPr>
            <p:ph type="sldNum" sz="quarter" idx="5"/>
          </p:nvPr>
        </p:nvSpPr>
        <p:spPr/>
        <p:txBody>
          <a:bodyPr/>
          <a:lstStyle/>
          <a:p>
            <a:fld id="{297A849A-8B3C-4C60-815D-37DC5896E56D}" type="slidenum">
              <a:rPr lang="en-US" smtClean="0"/>
              <a:t>1</a:t>
            </a:fld>
            <a:endParaRPr lang="en-US"/>
          </a:p>
        </p:txBody>
      </p:sp>
    </p:spTree>
    <p:extLst>
      <p:ext uri="{BB962C8B-B14F-4D97-AF65-F5344CB8AC3E}">
        <p14:creationId xmlns:p14="http://schemas.microsoft.com/office/powerpoint/2010/main" val="20754138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sz="2800" dirty="0">
                <a:ea typeface="Aptos" panose="020B0004020202020204" pitchFamily="34" charset="0"/>
                <a:cs typeface="Aptos" panose="020B0004020202020204" pitchFamily="34" charset="0"/>
              </a:rPr>
              <a:t>By the end of the presentation, attendees should be able to:</a:t>
            </a:r>
            <a:endParaRPr lang="en-US" dirty="0">
              <a:cs typeface="Segoe UI"/>
            </a:endParaRPr>
          </a:p>
          <a:p>
            <a:endParaRPr lang="en-US" sz="2800" dirty="0">
              <a:ea typeface="Aptos" panose="020B0004020202020204" pitchFamily="34" charset="0"/>
              <a:cs typeface="Aptos" panose="020B0004020202020204" pitchFamily="34" charset="0"/>
            </a:endParaRPr>
          </a:p>
          <a:p>
            <a:pPr lvl="1">
              <a:buFont typeface="Wingdings" panose="05000000000000000000" pitchFamily="2" charset="2"/>
              <a:buChar char="Ø"/>
            </a:pPr>
            <a:r>
              <a:rPr lang="en-US" dirty="0">
                <a:ea typeface="Aptos" panose="020B0004020202020204" pitchFamily="34" charset="0"/>
                <a:cs typeface="Aptos" panose="020B0004020202020204" pitchFamily="34" charset="0"/>
              </a:rPr>
              <a:t>U</a:t>
            </a:r>
            <a:r>
              <a:rPr lang="en-US" dirty="0">
                <a:effectLst/>
                <a:ea typeface="Aptos" panose="020B0004020202020204" pitchFamily="34" charset="0"/>
                <a:cs typeface="Aptos" panose="020B0004020202020204" pitchFamily="34" charset="0"/>
              </a:rPr>
              <a:t>nderstand the SPCC/FRP Rules</a:t>
            </a:r>
            <a:endParaRPr lang="en-US" dirty="0">
              <a:ea typeface="Aptos" panose="020B0004020202020204" pitchFamily="34" charset="0"/>
              <a:cs typeface="Aptos" panose="020B0004020202020204" pitchFamily="34" charset="0"/>
            </a:endParaRPr>
          </a:p>
          <a:p>
            <a:pPr lvl="1">
              <a:buFont typeface="Wingdings" panose="05000000000000000000" pitchFamily="2" charset="2"/>
              <a:buChar char="Ø"/>
            </a:pPr>
            <a:endParaRPr lang="en-US" dirty="0"/>
          </a:p>
          <a:p>
            <a:pPr lvl="1">
              <a:buFont typeface="Wingdings" panose="05000000000000000000" pitchFamily="2" charset="2"/>
              <a:buChar char="Ø"/>
            </a:pPr>
            <a:r>
              <a:rPr lang="en-US" dirty="0"/>
              <a:t>Enhance their ability to effectively utilize their Facility Response Plan (FRP) and Emergency Response Action Plan (ERAP) during a GUIE or emergency oil spill response.</a:t>
            </a:r>
            <a:endParaRPr lang="en-US" dirty="0">
              <a:cs typeface="Segoe UI"/>
            </a:endParaRPr>
          </a:p>
          <a:p>
            <a:pPr defTabSz="928299">
              <a:defRPr/>
            </a:pPr>
            <a:endParaRPr lang="en-US" dirty="0"/>
          </a:p>
          <a:p>
            <a:pPr defTabSz="928299">
              <a:defRPr/>
            </a:pPr>
            <a:endParaRPr lang="en-US" sz="1800" dirty="0">
              <a:latin typeface="Times New Roman" panose="02020603050405020304" pitchFamily="18" charset="0"/>
              <a:ea typeface="Aptos" panose="020B0004020202020204" pitchFamily="34" charset="0"/>
              <a:cs typeface="Aptos" panose="020B0004020202020204" pitchFamily="34" charset="0"/>
            </a:endParaRPr>
          </a:p>
          <a:p>
            <a:pPr defTabSz="928299">
              <a:defRPr/>
            </a:pPr>
            <a:endParaRPr lang="en-US" sz="1800" dirty="0">
              <a:latin typeface="Times New Roman" panose="02020603050405020304" pitchFamily="18" charset="0"/>
              <a:ea typeface="Aptos" panose="020B0004020202020204" pitchFamily="34" charset="0"/>
              <a:cs typeface="Aptos" panose="020B0004020202020204" pitchFamily="34" charset="0"/>
            </a:endParaRP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2</a:t>
            </a:fld>
            <a:endParaRPr lang="en-US"/>
          </a:p>
        </p:txBody>
      </p:sp>
    </p:spTree>
    <p:extLst>
      <p:ext uri="{BB962C8B-B14F-4D97-AF65-F5344CB8AC3E}">
        <p14:creationId xmlns:p14="http://schemas.microsoft.com/office/powerpoint/2010/main" val="21934371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We will discuss the SPCC and FRP rules—applicability, key terms and definitions, general requirements, and plan preparation, review, and amendment.</a:t>
            </a:r>
          </a:p>
          <a:p>
            <a:r>
              <a:rPr lang="en-US" dirty="0"/>
              <a:t>We will also cover FRP‑specific items: the substantial‑harm criteria and the significant‑and‑substantial harm designation.</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3</a:t>
            </a:fld>
            <a:endParaRPr lang="en-US"/>
          </a:p>
        </p:txBody>
      </p:sp>
    </p:spTree>
    <p:extLst>
      <p:ext uri="{BB962C8B-B14F-4D97-AF65-F5344CB8AC3E}">
        <p14:creationId xmlns:p14="http://schemas.microsoft.com/office/powerpoint/2010/main" val="3447052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nSpc>
                <a:spcPct val="107000"/>
              </a:lnSpc>
              <a:spcAft>
                <a:spcPts val="812"/>
              </a:spcAft>
            </a:pPr>
            <a:r>
              <a:rPr lang="en-US" sz="1800" kern="100" dirty="0">
                <a:latin typeface="Aptos" panose="020B0004020202020204" pitchFamily="34" charset="0"/>
                <a:ea typeface="Aptos" panose="020B0004020202020204" pitchFamily="34" charset="0"/>
                <a:cs typeface="Times New Roman" panose="02020603050405020304" pitchFamily="18" charset="0"/>
              </a:rPr>
              <a:t>Oil discharge happened!</a:t>
            </a:r>
          </a:p>
          <a:p>
            <a:pPr>
              <a:lnSpc>
                <a:spcPct val="107000"/>
              </a:lnSpc>
              <a:spcAft>
                <a:spcPts val="812"/>
              </a:spcAft>
            </a:pPr>
            <a:r>
              <a:rPr lang="en-US" sz="1800" kern="100" dirty="0">
                <a:latin typeface="Aptos" panose="020B0004020202020204" pitchFamily="34" charset="0"/>
                <a:ea typeface="Aptos" panose="020B0004020202020204" pitchFamily="34" charset="0"/>
                <a:cs typeface="Times New Roman" panose="02020603050405020304" pitchFamily="18" charset="0"/>
              </a:rPr>
              <a:t>In 2022, a colleague and I were conducting FRP Compliance Inspections, when we arrived at this facility, we couldn’t believe what we saw. Oil everywhere. </a:t>
            </a:r>
          </a:p>
          <a:p>
            <a:pPr>
              <a:lnSpc>
                <a:spcPct val="107000"/>
              </a:lnSpc>
              <a:spcAft>
                <a:spcPts val="812"/>
              </a:spcAft>
            </a:pPr>
            <a:r>
              <a:rPr lang="en-US" sz="1800" kern="100" dirty="0">
                <a:latin typeface="Aptos" panose="020B0004020202020204" pitchFamily="34" charset="0"/>
                <a:ea typeface="Aptos" panose="020B0004020202020204" pitchFamily="34" charset="0"/>
                <a:cs typeface="Times New Roman" panose="02020603050405020304" pitchFamily="18" charset="0"/>
              </a:rPr>
              <a:t>We learned that the oil discharge had occurred earlier due to pump failure.</a:t>
            </a:r>
          </a:p>
          <a:p>
            <a:pPr>
              <a:lnSpc>
                <a:spcPct val="107000"/>
              </a:lnSpc>
              <a:spcAft>
                <a:spcPts val="812"/>
              </a:spcAft>
            </a:pPr>
            <a:r>
              <a:rPr lang="en-US" sz="1800" kern="100" dirty="0">
                <a:latin typeface="Aptos" panose="020B0004020202020204" pitchFamily="34" charset="0"/>
                <a:ea typeface="Aptos" panose="020B0004020202020204" pitchFamily="34" charset="0"/>
                <a:cs typeface="Times New Roman" panose="02020603050405020304" pitchFamily="18" charset="0"/>
              </a:rPr>
              <a:t>Fortunately, the spill was discovered immediately and THE FACILITY had an excellent emergency response plan. </a:t>
            </a:r>
          </a:p>
          <a:p>
            <a:pPr>
              <a:lnSpc>
                <a:spcPct val="107000"/>
              </a:lnSpc>
              <a:spcAft>
                <a:spcPts val="812"/>
              </a:spcAft>
            </a:pPr>
            <a:r>
              <a:rPr lang="en-US" sz="1800" kern="100" dirty="0">
                <a:latin typeface="Aptos" panose="020B0004020202020204" pitchFamily="34" charset="0"/>
                <a:ea typeface="Aptos" panose="020B0004020202020204" pitchFamily="34" charset="0"/>
                <a:cs typeface="Times New Roman" panose="02020603050405020304" pitchFamily="18" charset="0"/>
              </a:rPr>
              <a:t>In addition, the facility had not only secondary containment but tertiary one. </a:t>
            </a:r>
          </a:p>
          <a:p>
            <a:r>
              <a:rPr lang="en-US" sz="1800" dirty="0">
                <a:latin typeface="Aptos" panose="020B0004020202020204" pitchFamily="34" charset="0"/>
                <a:ea typeface="Aptos" panose="020B0004020202020204" pitchFamily="34" charset="0"/>
                <a:cs typeface="Times New Roman" panose="02020603050405020304" pitchFamily="18" charset="0"/>
              </a:rPr>
              <a:t>The facility was at less than 1000 ft from WOTUS. Had the oil reached the water, the cleanup would have been very expensive.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THART IS WHY WE HAVE REGULATIONS IN PLACE TO PREVENT ENVIRONMENTAL DISASTER AND TO SAVE YOUR COMPANY MONEY.</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4</a:t>
            </a:fld>
            <a:endParaRPr lang="en-US"/>
          </a:p>
        </p:txBody>
      </p:sp>
    </p:spTree>
    <p:extLst>
      <p:ext uri="{BB962C8B-B14F-4D97-AF65-F5344CB8AC3E}">
        <p14:creationId xmlns:p14="http://schemas.microsoft.com/office/powerpoint/2010/main" val="9883094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9464FF-A675-ED03-49B8-72BCE90F46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98B583-BBA9-3714-C948-E54D431F159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7701E4E-DFBA-053E-99A7-02F84FA3DEFC}"/>
              </a:ext>
            </a:extLst>
          </p:cNvPr>
          <p:cNvSpPr>
            <a:spLocks noGrp="1"/>
          </p:cNvSpPr>
          <p:nvPr>
            <p:ph type="body" idx="1"/>
          </p:nvPr>
        </p:nvSpPr>
        <p:spPr/>
        <p:txBody>
          <a:bodyPr/>
          <a:lstStyle/>
          <a:p>
            <a:r>
              <a:rPr lang="en-US" dirty="0"/>
              <a:t>First, we’ll discuss the SPCC rule. Then we’ll discuss the FRP rule</a:t>
            </a:r>
          </a:p>
          <a:p>
            <a:endParaRPr lang="en-US" dirty="0">
              <a:ea typeface="Calibri" panose="020F0502020204030204"/>
              <a:cs typeface="Calibri" panose="020F0502020204030204"/>
            </a:endParaRPr>
          </a:p>
        </p:txBody>
      </p:sp>
      <p:sp>
        <p:nvSpPr>
          <p:cNvPr id="4" name="Slide Number Placeholder 3">
            <a:extLst>
              <a:ext uri="{FF2B5EF4-FFF2-40B4-BE49-F238E27FC236}">
                <a16:creationId xmlns:a16="http://schemas.microsoft.com/office/drawing/2014/main" id="{F8B32E03-3725-317D-9575-6C84F811432B}"/>
              </a:ext>
            </a:extLst>
          </p:cNvPr>
          <p:cNvSpPr>
            <a:spLocks noGrp="1"/>
          </p:cNvSpPr>
          <p:nvPr>
            <p:ph type="sldNum" sz="quarter" idx="5"/>
          </p:nvPr>
        </p:nvSpPr>
        <p:spPr/>
        <p:txBody>
          <a:bodyPr/>
          <a:lstStyle/>
          <a:p>
            <a:pPr defTabSz="928299">
              <a:defRPr/>
            </a:pPr>
            <a:fld id="{2A2E6707-0162-431E-85D3-2EA4A00141B7}" type="slidenum">
              <a:rPr lang="en-US">
                <a:solidFill>
                  <a:prstClr val="black"/>
                </a:solidFill>
                <a:latin typeface="Calibri" panose="020F0502020204030204"/>
              </a:rPr>
              <a:pPr defTabSz="928299">
                <a:defRPr/>
              </a:pPr>
              <a:t>5</a:t>
            </a:fld>
            <a:endParaRPr lang="en-US">
              <a:solidFill>
                <a:prstClr val="black"/>
              </a:solidFill>
              <a:latin typeface="Calibri" panose="020F0502020204030204"/>
            </a:endParaRPr>
          </a:p>
        </p:txBody>
      </p:sp>
    </p:spTree>
    <p:extLst>
      <p:ext uri="{BB962C8B-B14F-4D97-AF65-F5344CB8AC3E}">
        <p14:creationId xmlns:p14="http://schemas.microsoft.com/office/powerpoint/2010/main" val="3614141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6. Applicability to the</a:t>
            </a:r>
            <a:r>
              <a:rPr lang="en-US" sz="1200" kern="1200" dirty="0">
                <a:solidFill>
                  <a:schemeClr val="tx1"/>
                </a:solidFill>
                <a:effectLst/>
                <a:latin typeface="+mn-lt"/>
                <a:ea typeface="+mn-ea"/>
                <a:cs typeface="+mn-cs"/>
              </a:rPr>
              <a:t> rule is described in 40 CFR 112.1 which states, ‘The rule applies to the owners and operators of non-transportation-related onshore and offshore facilities that, because of their location could</a:t>
            </a:r>
            <a:r>
              <a:rPr lang="en-US" sz="1200" i="1" u="sng" kern="1200" dirty="0">
                <a:solidFill>
                  <a:schemeClr val="tx1"/>
                </a:solidFill>
                <a:effectLst/>
                <a:latin typeface="+mn-lt"/>
                <a:ea typeface="+mn-ea"/>
                <a:cs typeface="+mn-cs"/>
              </a:rPr>
              <a:t> reasonably be expected</a:t>
            </a:r>
            <a:r>
              <a:rPr lang="en-US" sz="1200" kern="1200" dirty="0">
                <a:solidFill>
                  <a:schemeClr val="tx1"/>
                </a:solidFill>
                <a:effectLst/>
                <a:latin typeface="+mn-lt"/>
                <a:ea typeface="+mn-ea"/>
                <a:cs typeface="+mn-cs"/>
              </a:rPr>
              <a:t> to discharge oil into navigable waters of the United States or adjoining shorelines in quantities that may be harmful, as described in </a:t>
            </a:r>
            <a:r>
              <a:rPr lang="en-US" sz="1200" u="sng" kern="1200" dirty="0">
                <a:solidFill>
                  <a:schemeClr val="tx1"/>
                </a:solidFill>
                <a:effectLst/>
                <a:latin typeface="+mn-lt"/>
                <a:ea typeface="+mn-ea"/>
                <a:cs typeface="+mn-cs"/>
                <a:hlinkClick r:id="rId3"/>
              </a:rPr>
              <a:t>part 110 of this chapter</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AND to facilities that have more than 1,320 gallons of storage capacity in aboveground oil tanks or more than 42,000 gallons of underground oil storage capacity, and a discharge could reasonably be expected to reach navigable waters or adjoining shorelines, then the SPCC rule applies.</a:t>
            </a:r>
          </a:p>
          <a:p>
            <a:r>
              <a:rPr lang="en-US" sz="1200" kern="1200" dirty="0">
                <a:solidFill>
                  <a:schemeClr val="tx1"/>
                </a:solidFill>
                <a:effectLst/>
                <a:latin typeface="+mn-lt"/>
                <a:ea typeface="+mn-ea"/>
                <a:cs typeface="+mn-cs"/>
              </a:rPr>
              <a:t>How do you know if the quantities may be harmful?</a:t>
            </a:r>
          </a:p>
          <a:p>
            <a:pPr lvl="0"/>
            <a:r>
              <a:rPr lang="en-US" sz="1200" kern="1200" dirty="0">
                <a:solidFill>
                  <a:schemeClr val="tx1"/>
                </a:solidFill>
                <a:effectLst/>
                <a:latin typeface="+mn-lt"/>
                <a:ea typeface="+mn-ea"/>
                <a:cs typeface="+mn-cs"/>
              </a:rPr>
              <a:t>According to section 10.3, Quantities that may be Harmful include discharges of oil that</a:t>
            </a:r>
          </a:p>
          <a:p>
            <a:pPr lvl="0"/>
            <a:r>
              <a:rPr lang="en-US" sz="1200" kern="1200" dirty="0">
                <a:solidFill>
                  <a:schemeClr val="tx1"/>
                </a:solidFill>
                <a:effectLst/>
                <a:latin typeface="+mn-lt"/>
                <a:ea typeface="+mn-ea"/>
                <a:cs typeface="+mn-cs"/>
              </a:rPr>
              <a:t>(a) Violate applicable water quality standards; or</a:t>
            </a:r>
          </a:p>
          <a:p>
            <a:pPr lvl="0"/>
            <a:r>
              <a:rPr lang="en-US" sz="1200" kern="1200" dirty="0">
                <a:solidFill>
                  <a:schemeClr val="tx1"/>
                </a:solidFill>
                <a:effectLst/>
                <a:latin typeface="+mn-lt"/>
                <a:ea typeface="+mn-ea"/>
                <a:cs typeface="+mn-cs"/>
              </a:rPr>
              <a:t>(b) Cause a sheen upon or discoloration of the surface of the water</a:t>
            </a:r>
          </a:p>
          <a:p>
            <a:pPr>
              <a:defRPr/>
            </a:pPr>
            <a:endParaRPr lang="en-US" dirty="0">
              <a:ea typeface="Calibri"/>
              <a:cs typeface="Calibri"/>
            </a:endParaRPr>
          </a:p>
        </p:txBody>
      </p:sp>
      <p:sp>
        <p:nvSpPr>
          <p:cNvPr id="4" name="Slide Number Placeholder 3"/>
          <p:cNvSpPr>
            <a:spLocks noGrp="1"/>
          </p:cNvSpPr>
          <p:nvPr>
            <p:ph type="sldNum" sz="quarter" idx="5"/>
          </p:nvPr>
        </p:nvSpPr>
        <p:spPr/>
        <p:txBody>
          <a:bodyPr/>
          <a:lstStyle/>
          <a:p>
            <a:pPr defTabSz="928299">
              <a:defRPr/>
            </a:pPr>
            <a:fld id="{297A849A-8B3C-4C60-815D-37DC5896E56D}" type="slidenum">
              <a:rPr lang="en-US">
                <a:solidFill>
                  <a:prstClr val="black"/>
                </a:solidFill>
                <a:latin typeface="Calibri" panose="020F0502020204030204"/>
              </a:rPr>
              <a:pPr defTabSz="928299">
                <a:defRPr/>
              </a:pPr>
              <a:t>6</a:t>
            </a:fld>
            <a:endParaRPr lang="en-US">
              <a:solidFill>
                <a:prstClr val="black"/>
              </a:solidFill>
              <a:latin typeface="Calibri" panose="020F0502020204030204"/>
            </a:endParaRPr>
          </a:p>
        </p:txBody>
      </p:sp>
    </p:spTree>
    <p:extLst>
      <p:ext uri="{BB962C8B-B14F-4D97-AF65-F5344CB8AC3E}">
        <p14:creationId xmlns:p14="http://schemas.microsoft.com/office/powerpoint/2010/main" val="8781607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7.</a:t>
            </a:r>
            <a:r>
              <a:rPr lang="en-US" sz="1200" kern="1200" dirty="0">
                <a:solidFill>
                  <a:schemeClr val="tx1"/>
                </a:solidFill>
                <a:effectLst/>
                <a:latin typeface="+mn-lt"/>
                <a:ea typeface="+mn-ea"/>
                <a:cs typeface="+mn-cs"/>
              </a:rPr>
              <a:t> In addition, the regulation further explains that </a:t>
            </a:r>
            <a:r>
              <a:rPr lang="en-US" sz="1200" b="1" kern="1200" dirty="0">
                <a:solidFill>
                  <a:schemeClr val="tx1"/>
                </a:solidFill>
                <a:effectLst/>
                <a:latin typeface="+mn-lt"/>
                <a:ea typeface="+mn-ea"/>
                <a:cs typeface="+mn-cs"/>
              </a:rPr>
              <a:t>general SPCC rule applies</a:t>
            </a:r>
            <a:r>
              <a:rPr lang="en-US" sz="1200" kern="1200" dirty="0">
                <a:solidFill>
                  <a:schemeClr val="tx1"/>
                </a:solidFill>
                <a:effectLst/>
                <a:latin typeface="+mn-lt"/>
                <a:ea typeface="+mn-ea"/>
                <a:cs typeface="+mn-cs"/>
              </a:rPr>
              <a:t> to any owner or operator of a non‑transportation‑related, onshore or offshore facility engaged in: </a:t>
            </a:r>
            <a:r>
              <a:rPr lang="en-US" sz="1200" b="1" kern="1200" dirty="0">
                <a:solidFill>
                  <a:schemeClr val="tx1"/>
                </a:solidFill>
                <a:effectLst/>
                <a:latin typeface="+mn-lt"/>
                <a:ea typeface="+mn-ea"/>
                <a:cs typeface="+mn-cs"/>
              </a:rPr>
              <a:t>Drilling/Producing</a:t>
            </a:r>
            <a:r>
              <a:rPr lang="en-US" sz="1200" kern="1200" dirty="0">
                <a:solidFill>
                  <a:schemeClr val="tx1"/>
                </a:solidFill>
                <a:effectLst/>
                <a:latin typeface="+mn-lt"/>
                <a:ea typeface="+mn-ea"/>
                <a:cs typeface="+mn-cs"/>
              </a:rPr>
              <a:t>/</a:t>
            </a:r>
            <a:r>
              <a:rPr lang="en-US" sz="1200" b="1" kern="1200" dirty="0">
                <a:solidFill>
                  <a:schemeClr val="tx1"/>
                </a:solidFill>
                <a:effectLst/>
                <a:latin typeface="+mn-lt"/>
                <a:ea typeface="+mn-ea"/>
                <a:cs typeface="+mn-cs"/>
              </a:rPr>
              <a:t>Gathering</a:t>
            </a:r>
            <a:r>
              <a:rPr lang="en-US" sz="1200" kern="1200" dirty="0">
                <a:solidFill>
                  <a:schemeClr val="tx1"/>
                </a:solidFill>
                <a:effectLst/>
                <a:latin typeface="+mn-lt"/>
                <a:ea typeface="+mn-ea"/>
                <a:cs typeface="+mn-cs"/>
              </a:rPr>
              <a:t>/</a:t>
            </a:r>
            <a:r>
              <a:rPr lang="en-US" sz="1200" b="1" kern="1200" dirty="0">
                <a:solidFill>
                  <a:schemeClr val="tx1"/>
                </a:solidFill>
                <a:effectLst/>
                <a:latin typeface="+mn-lt"/>
                <a:ea typeface="+mn-ea"/>
                <a:cs typeface="+mn-cs"/>
              </a:rPr>
              <a:t>Storing</a:t>
            </a:r>
            <a:r>
              <a:rPr lang="en-US" sz="1200" kern="1200" dirty="0">
                <a:solidFill>
                  <a:schemeClr val="tx1"/>
                </a:solidFill>
                <a:effectLst/>
                <a:latin typeface="+mn-lt"/>
                <a:ea typeface="+mn-ea"/>
                <a:cs typeface="+mn-cs"/>
              </a:rPr>
              <a:t>/</a:t>
            </a:r>
            <a:r>
              <a:rPr lang="en-US" sz="1200" b="1" kern="1200" dirty="0">
                <a:solidFill>
                  <a:schemeClr val="tx1"/>
                </a:solidFill>
                <a:effectLst/>
                <a:latin typeface="+mn-lt"/>
                <a:ea typeface="+mn-ea"/>
                <a:cs typeface="+mn-cs"/>
              </a:rPr>
              <a:t>Processing</a:t>
            </a:r>
            <a:r>
              <a:rPr lang="en-US" sz="1200" kern="1200" dirty="0">
                <a:solidFill>
                  <a:schemeClr val="tx1"/>
                </a:solidFill>
                <a:effectLst/>
                <a:latin typeface="+mn-lt"/>
                <a:ea typeface="+mn-ea"/>
                <a:cs typeface="+mn-cs"/>
              </a:rPr>
              <a:t>/</a:t>
            </a:r>
            <a:r>
              <a:rPr lang="en-US" sz="1200" b="1" kern="1200" dirty="0">
                <a:solidFill>
                  <a:schemeClr val="tx1"/>
                </a:solidFill>
                <a:effectLst/>
                <a:latin typeface="+mn-lt"/>
                <a:ea typeface="+mn-ea"/>
                <a:cs typeface="+mn-cs"/>
              </a:rPr>
              <a:t>Refining</a:t>
            </a:r>
            <a:r>
              <a:rPr lang="en-US" sz="1200" kern="1200" dirty="0">
                <a:solidFill>
                  <a:schemeClr val="tx1"/>
                </a:solidFill>
                <a:effectLst/>
                <a:latin typeface="+mn-lt"/>
                <a:ea typeface="+mn-ea"/>
                <a:cs typeface="+mn-cs"/>
              </a:rPr>
              <a:t>/</a:t>
            </a:r>
            <a:r>
              <a:rPr lang="en-US" sz="1200" b="1" kern="1200" dirty="0">
                <a:solidFill>
                  <a:schemeClr val="tx1"/>
                </a:solidFill>
                <a:effectLst/>
                <a:latin typeface="+mn-lt"/>
                <a:ea typeface="+mn-ea"/>
                <a:cs typeface="+mn-cs"/>
              </a:rPr>
              <a:t>Transferring</a:t>
            </a:r>
            <a:r>
              <a:rPr lang="en-US" sz="1200" kern="1200" dirty="0">
                <a:solidFill>
                  <a:schemeClr val="tx1"/>
                </a:solidFill>
                <a:effectLst/>
                <a:latin typeface="+mn-lt"/>
                <a:ea typeface="+mn-ea"/>
                <a:cs typeface="+mn-cs"/>
              </a:rPr>
              <a:t>/</a:t>
            </a:r>
            <a:r>
              <a:rPr lang="en-US" sz="1200" b="1" kern="1200" dirty="0">
                <a:solidFill>
                  <a:schemeClr val="tx1"/>
                </a:solidFill>
                <a:effectLst/>
                <a:latin typeface="+mn-lt"/>
                <a:ea typeface="+mn-ea"/>
                <a:cs typeface="+mn-cs"/>
              </a:rPr>
              <a:t>Distributing</a:t>
            </a:r>
            <a:r>
              <a:rPr lang="en-US" sz="1200" kern="1200" dirty="0">
                <a:solidFill>
                  <a:schemeClr val="tx1"/>
                </a:solidFill>
                <a:effectLst/>
                <a:latin typeface="+mn-lt"/>
                <a:ea typeface="+mn-ea"/>
                <a:cs typeface="+mn-cs"/>
              </a:rPr>
              <a:t>/</a:t>
            </a:r>
            <a:r>
              <a:rPr lang="en-US" sz="1200" b="1" kern="1200" dirty="0">
                <a:solidFill>
                  <a:schemeClr val="tx1"/>
                </a:solidFill>
                <a:effectLst/>
                <a:latin typeface="+mn-lt"/>
                <a:ea typeface="+mn-ea"/>
                <a:cs typeface="+mn-cs"/>
              </a:rPr>
              <a:t>Consuming oil products </a:t>
            </a:r>
            <a:r>
              <a:rPr lang="en-US" sz="1200" kern="1200" dirty="0">
                <a:solidFill>
                  <a:schemeClr val="tx1"/>
                </a:solidFill>
                <a:effectLst/>
                <a:latin typeface="+mn-lt"/>
                <a:ea typeface="+mn-ea"/>
                <a:cs typeface="+mn-cs"/>
              </a:rPr>
              <a:t>which due to its location, could reasonably be expected to discharge oil in quantities that may be harmful</a:t>
            </a:r>
            <a:r>
              <a:rPr lang="en-US"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US" sz="1800" b="1" dirty="0">
              <a:latin typeface="ArialNarrow-Bold"/>
            </a:endParaRPr>
          </a:p>
        </p:txBody>
      </p:sp>
      <p:sp>
        <p:nvSpPr>
          <p:cNvPr id="4" name="Slide Number Placeholder 3"/>
          <p:cNvSpPr>
            <a:spLocks noGrp="1"/>
          </p:cNvSpPr>
          <p:nvPr>
            <p:ph type="sldNum" sz="quarter" idx="5"/>
          </p:nvPr>
        </p:nvSpPr>
        <p:spPr/>
        <p:txBody>
          <a:bodyPr/>
          <a:lstStyle/>
          <a:p>
            <a:fld id="{297A849A-8B3C-4C60-815D-37DC5896E56D}" type="slidenum">
              <a:rPr lang="en-US" smtClean="0"/>
              <a:t>7</a:t>
            </a:fld>
            <a:endParaRPr lang="en-US"/>
          </a:p>
        </p:txBody>
      </p:sp>
    </p:spTree>
    <p:extLst>
      <p:ext uri="{BB962C8B-B14F-4D97-AF65-F5344CB8AC3E}">
        <p14:creationId xmlns:p14="http://schemas.microsoft.com/office/powerpoint/2010/main" val="3772160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EB620D3F-BE3F-1308-0C3A-054B19EE023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507" name="Rectangle 3">
            <a:extLst>
              <a:ext uri="{FF2B5EF4-FFF2-40B4-BE49-F238E27FC236}">
                <a16:creationId xmlns:a16="http://schemas.microsoft.com/office/drawing/2014/main" id="{67191AAA-B8BE-EDE1-0CB5-460D81DCA09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z="1200" b="1" kern="1200" dirty="0">
                <a:solidFill>
                  <a:schemeClr val="tx1"/>
                </a:solidFill>
                <a:effectLst/>
                <a:latin typeface="+mn-lt"/>
                <a:ea typeface="+mn-ea"/>
                <a:cs typeface="+mn-cs"/>
              </a:rPr>
              <a:t>8.</a:t>
            </a:r>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Reasonable Expectation of an Oil Discharge</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How do you determine whether there is a </a:t>
            </a:r>
            <a:r>
              <a:rPr lang="en-US" sz="1200" b="1" i="1" u="sng" kern="1200" dirty="0">
                <a:solidFill>
                  <a:schemeClr val="tx1"/>
                </a:solidFill>
                <a:effectLst/>
                <a:latin typeface="+mn-lt"/>
                <a:ea typeface="+mn-ea"/>
                <a:cs typeface="+mn-cs"/>
              </a:rPr>
              <a:t>reasonable expectation</a:t>
            </a:r>
            <a:r>
              <a:rPr lang="en-US" sz="1200" kern="1200" dirty="0">
                <a:solidFill>
                  <a:schemeClr val="tx1"/>
                </a:solidFill>
                <a:effectLst/>
                <a:latin typeface="+mn-lt"/>
                <a:ea typeface="+mn-ea"/>
                <a:cs typeface="+mn-cs"/>
              </a:rPr>
              <a:t> of discharging oil ino navigable waters or adjoining shorelines from your facility?</a:t>
            </a:r>
          </a:p>
          <a:p>
            <a:pPr lvl="0"/>
            <a:r>
              <a:rPr lang="en-US" sz="1200" kern="1200" dirty="0">
                <a:solidFill>
                  <a:schemeClr val="tx1"/>
                </a:solidFill>
                <a:effectLst/>
                <a:latin typeface="+mn-lt"/>
                <a:ea typeface="+mn-ea"/>
                <a:cs typeface="+mn-cs"/>
              </a:rPr>
              <a:t>Consider your facility’s location and slope in relationship to nearby navigable waters (streams, creeks, rivers, lakes, wetlands).</a:t>
            </a:r>
          </a:p>
          <a:p>
            <a:pPr lvl="0"/>
            <a:r>
              <a:rPr lang="en-US" sz="1200" kern="1200" dirty="0">
                <a:solidFill>
                  <a:schemeClr val="tx1"/>
                </a:solidFill>
                <a:effectLst/>
                <a:latin typeface="+mn-lt"/>
                <a:ea typeface="+mn-ea"/>
                <a:cs typeface="+mn-cs"/>
              </a:rPr>
              <a:t>Identify drainage systems—such as storm sewers, culverts—that could carry oil off site to those waters.</a:t>
            </a:r>
          </a:p>
          <a:p>
            <a:pPr lvl="0"/>
            <a:r>
              <a:rPr lang="en-US" sz="1200" kern="1200" dirty="0">
                <a:solidFill>
                  <a:schemeClr val="tx1"/>
                </a:solidFill>
                <a:effectLst/>
                <a:latin typeface="+mn-lt"/>
                <a:ea typeface="+mn-ea"/>
                <a:cs typeface="+mn-cs"/>
              </a:rPr>
              <a:t>Estimate the volume of oil that could be spilled in an incident and how that oil might flow from your facility.</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EB620D3F-BE3F-1308-0C3A-054B19EE023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507" name="Rectangle 3">
            <a:extLst>
              <a:ext uri="{FF2B5EF4-FFF2-40B4-BE49-F238E27FC236}">
                <a16:creationId xmlns:a16="http://schemas.microsoft.com/office/drawing/2014/main" id="{67191AAA-B8BE-EDE1-0CB5-460D81DCA09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z="1200" b="1" kern="1200" dirty="0">
                <a:solidFill>
                  <a:schemeClr val="tx1"/>
                </a:solidFill>
                <a:effectLst/>
                <a:latin typeface="+mn-lt"/>
                <a:ea typeface="+mn-ea"/>
                <a:cs typeface="+mn-cs"/>
              </a:rPr>
              <a:t>9.</a:t>
            </a:r>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Reasonable Expectation of an Oil Discharge</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Look at the soil conditions or </a:t>
            </a:r>
            <a:r>
              <a:rPr lang="en-US" sz="1200" b="1" kern="1200" dirty="0">
                <a:solidFill>
                  <a:schemeClr val="tx1"/>
                </a:solidFill>
                <a:effectLst/>
                <a:latin typeface="+mn-lt"/>
                <a:ea typeface="+mn-ea"/>
                <a:cs typeface="+mn-cs"/>
              </a:rPr>
              <a:t>geologic features</a:t>
            </a:r>
            <a:r>
              <a:rPr lang="en-US" sz="1200" kern="1200" dirty="0">
                <a:solidFill>
                  <a:schemeClr val="tx1"/>
                </a:solidFill>
                <a:effectLst/>
                <a:latin typeface="+mn-lt"/>
                <a:ea typeface="+mn-ea"/>
                <a:cs typeface="+mn-cs"/>
              </a:rPr>
              <a:t> that might affect the flow toward waterways. </a:t>
            </a:r>
          </a:p>
          <a:p>
            <a:r>
              <a:rPr lang="en-US" sz="1200" kern="1200" dirty="0">
                <a:solidFill>
                  <a:schemeClr val="tx1"/>
                </a:solidFill>
                <a:effectLst/>
                <a:latin typeface="+mn-lt"/>
                <a:ea typeface="+mn-ea"/>
                <a:cs typeface="+mn-cs"/>
              </a:rPr>
              <a:t>Also consider whether </a:t>
            </a:r>
            <a:r>
              <a:rPr lang="en-US" sz="1200" b="1" kern="1200" dirty="0">
                <a:solidFill>
                  <a:schemeClr val="tx1"/>
                </a:solidFill>
                <a:effectLst/>
                <a:latin typeface="+mn-lt"/>
                <a:ea typeface="+mn-ea"/>
                <a:cs typeface="+mn-cs"/>
              </a:rPr>
              <a:t>stormwater runoff </a:t>
            </a:r>
            <a:r>
              <a:rPr lang="en-US" sz="1200" kern="1200" dirty="0">
                <a:solidFill>
                  <a:schemeClr val="tx1"/>
                </a:solidFill>
                <a:effectLst/>
                <a:latin typeface="+mn-lt"/>
                <a:ea typeface="+mn-ea"/>
                <a:cs typeface="+mn-cs"/>
              </a:rPr>
              <a:t>could transport oil into navigable waters or adjoining shoreline? </a:t>
            </a:r>
            <a:r>
              <a:rPr lang="en-US" sz="1200" b="0" i="1" u="sng" kern="1200" dirty="0">
                <a:solidFill>
                  <a:schemeClr val="tx1"/>
                </a:solidFill>
                <a:effectLst/>
                <a:latin typeface="+mn-lt"/>
                <a:ea typeface="+mn-ea"/>
                <a:cs typeface="+mn-cs"/>
              </a:rPr>
              <a:t>For example: At an asphalt facility, ask yourself, “If a WCD occurs during a rainstorm outside containment, could stormwater runoff carry oil to WOTUS?”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You must also consider </a:t>
            </a:r>
            <a:r>
              <a:rPr lang="en-US" sz="1200" b="1" kern="1200" dirty="0">
                <a:solidFill>
                  <a:schemeClr val="tx1"/>
                </a:solidFill>
                <a:effectLst/>
                <a:latin typeface="+mn-lt"/>
                <a:ea typeface="+mn-ea"/>
                <a:cs typeface="+mn-cs"/>
              </a:rPr>
              <a:t>discharge history</a:t>
            </a:r>
            <a:r>
              <a:rPr lang="en-US" sz="1200" kern="1200" dirty="0">
                <a:solidFill>
                  <a:schemeClr val="tx1"/>
                </a:solidFill>
                <a:effectLst/>
                <a:latin typeface="+mn-lt"/>
                <a:ea typeface="+mn-ea"/>
                <a:cs typeface="+mn-cs"/>
              </a:rPr>
              <a:t> and how that may impact the probability of future discharge.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You may not take into account </a:t>
            </a:r>
            <a:r>
              <a:rPr lang="en-US" sz="1200" b="1" kern="1200" dirty="0">
                <a:solidFill>
                  <a:schemeClr val="tx1"/>
                </a:solidFill>
                <a:effectLst/>
                <a:latin typeface="+mn-lt"/>
                <a:ea typeface="+mn-ea"/>
                <a:cs typeface="+mn-cs"/>
              </a:rPr>
              <a:t>manmade features</a:t>
            </a:r>
            <a:r>
              <a:rPr lang="en-US" sz="1200" kern="1200" dirty="0">
                <a:solidFill>
                  <a:schemeClr val="tx1"/>
                </a:solidFill>
                <a:effectLst/>
                <a:latin typeface="+mn-lt"/>
                <a:ea typeface="+mn-ea"/>
                <a:cs typeface="+mn-cs"/>
              </a:rPr>
              <a:t>, such as dikes, equipment, or other structures that might prevent, or restrain the flow of oil.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Assume these manmade features are not present when making your determination.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If you consider these applicable factors and determine a spill can reasonably flow to a waterway, then you must comply with the SPCC rule</a:t>
            </a:r>
            <a:endParaRPr lang="en-US" altLang="en-US" dirty="0">
              <a:ea typeface="Calibri"/>
              <a:cs typeface="Calibri"/>
            </a:endParaRPr>
          </a:p>
        </p:txBody>
      </p:sp>
    </p:spTree>
    <p:extLst>
      <p:ext uri="{BB962C8B-B14F-4D97-AF65-F5344CB8AC3E}">
        <p14:creationId xmlns:p14="http://schemas.microsoft.com/office/powerpoint/2010/main" val="1959214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10</a:t>
            </a:fld>
            <a:endParaRPr lang="en-US"/>
          </a:p>
        </p:txBody>
      </p:sp>
    </p:spTree>
    <p:extLst>
      <p:ext uri="{BB962C8B-B14F-4D97-AF65-F5344CB8AC3E}">
        <p14:creationId xmlns:p14="http://schemas.microsoft.com/office/powerpoint/2010/main" val="1165533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ctr"/>
            <a:r>
              <a:rPr lang="en-US" b="1" dirty="0"/>
              <a:t>§112.2 SPCC</a:t>
            </a:r>
          </a:p>
          <a:p>
            <a:pPr algn="ctr"/>
            <a:r>
              <a:rPr lang="en-US" dirty="0"/>
              <a:t>any spilling, leaking, pumping, pouring, emitting, emptying, or dumping of any amount of oil no matter where it occurs</a:t>
            </a:r>
          </a:p>
          <a:p>
            <a:pPr algn="ctr"/>
            <a:r>
              <a:rPr lang="en-US" b="1" dirty="0"/>
              <a:t>§112.1(b)/§110</a:t>
            </a:r>
          </a:p>
          <a:p>
            <a:pPr algn="ctr"/>
            <a:r>
              <a:rPr lang="en-US" dirty="0">
                <a:latin typeface="Calibri" panose="020F0502020204030204" pitchFamily="34" charset="0"/>
                <a:ea typeface="Calibri" panose="020F0502020204030204" pitchFamily="34" charset="0"/>
                <a:cs typeface="Times New Roman" panose="02020603050405020304" pitchFamily="18" charset="0"/>
              </a:rPr>
              <a:t>causes a sheen or discoloration, sludge or emulsion to be deposited, or violation of water quality standard</a:t>
            </a:r>
            <a:endParaRPr lang="en-US" dirty="0"/>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11</a:t>
            </a:fld>
            <a:endParaRPr lang="en-US"/>
          </a:p>
        </p:txBody>
      </p:sp>
    </p:spTree>
    <p:extLst>
      <p:ext uri="{BB962C8B-B14F-4D97-AF65-F5344CB8AC3E}">
        <p14:creationId xmlns:p14="http://schemas.microsoft.com/office/powerpoint/2010/main" val="3238799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8785C-2F59-974E-5CDE-DADFE9A6F2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EEED69-E14E-8EB7-DD58-80FE3436499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28A0797-80B4-E879-7D09-DEAF26D1940F}"/>
              </a:ext>
            </a:extLst>
          </p:cNvPr>
          <p:cNvSpPr>
            <a:spLocks noGrp="1"/>
          </p:cNvSpPr>
          <p:nvPr>
            <p:ph type="body" idx="1"/>
          </p:nvPr>
        </p:nvSpPr>
        <p:spPr/>
        <p:txBody>
          <a:bodyPr/>
          <a:lstStyle/>
          <a:p>
            <a:r>
              <a:rPr lang="en-US" dirty="0"/>
              <a:t>According to 40 CFR 10.3: Includes a discharge of oil that causes…</a:t>
            </a:r>
          </a:p>
          <a:p>
            <a:r>
              <a:rPr lang="en-US" dirty="0"/>
              <a:t>Water quality standards established under CWA</a:t>
            </a:r>
          </a:p>
        </p:txBody>
      </p:sp>
      <p:sp>
        <p:nvSpPr>
          <p:cNvPr id="4" name="Slide Number Placeholder 3">
            <a:extLst>
              <a:ext uri="{FF2B5EF4-FFF2-40B4-BE49-F238E27FC236}">
                <a16:creationId xmlns:a16="http://schemas.microsoft.com/office/drawing/2014/main" id="{E3429FA0-30D9-91CE-4849-783138BAFA5B}"/>
              </a:ext>
            </a:extLst>
          </p:cNvPr>
          <p:cNvSpPr>
            <a:spLocks noGrp="1"/>
          </p:cNvSpPr>
          <p:nvPr>
            <p:ph type="sldNum" sz="quarter" idx="5"/>
          </p:nvPr>
        </p:nvSpPr>
        <p:spPr/>
        <p:txBody>
          <a:bodyPr/>
          <a:lstStyle/>
          <a:p>
            <a:fld id="{297A849A-8B3C-4C60-815D-37DC5896E56D}" type="slidenum">
              <a:rPr lang="en-US" smtClean="0"/>
              <a:t>12</a:t>
            </a:fld>
            <a:endParaRPr lang="en-US"/>
          </a:p>
        </p:txBody>
      </p:sp>
    </p:spTree>
    <p:extLst>
      <p:ext uri="{BB962C8B-B14F-4D97-AF65-F5344CB8AC3E}">
        <p14:creationId xmlns:p14="http://schemas.microsoft.com/office/powerpoint/2010/main" val="33238399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boundary of a “facility” depends on site-specific circumstances. Factors that may be considered relevant in delineating the boundaries of a facility may include, but are not limited to:  </a:t>
            </a:r>
          </a:p>
          <a:p>
            <a:pPr lvl="0"/>
            <a:r>
              <a:rPr lang="en-US" sz="1200" kern="1200" dirty="0">
                <a:solidFill>
                  <a:schemeClr val="tx1"/>
                </a:solidFill>
                <a:effectLst/>
                <a:latin typeface="+mn-lt"/>
                <a:ea typeface="+mn-ea"/>
                <a:cs typeface="+mn-cs"/>
              </a:rPr>
              <a:t>Ownership, management, and operation of the buildings, structures, equipment, installations, pipes, or pipelines on the site</a:t>
            </a:r>
          </a:p>
          <a:p>
            <a:pPr lvl="0"/>
            <a:r>
              <a:rPr lang="en-US" sz="1200" kern="1200" dirty="0">
                <a:solidFill>
                  <a:schemeClr val="tx1"/>
                </a:solidFill>
                <a:effectLst/>
                <a:latin typeface="+mn-lt"/>
                <a:ea typeface="+mn-ea"/>
                <a:cs typeface="+mn-cs"/>
              </a:rPr>
              <a:t>Similar functions, operational characteristics, and types of activities occurring at the site;  </a:t>
            </a:r>
          </a:p>
          <a:p>
            <a:pPr lvl="0"/>
            <a:r>
              <a:rPr lang="en-US" sz="1200" kern="1200" dirty="0">
                <a:solidFill>
                  <a:schemeClr val="tx1"/>
                </a:solidFill>
                <a:effectLst/>
                <a:latin typeface="+mn-lt"/>
                <a:ea typeface="+mn-ea"/>
                <a:cs typeface="+mn-cs"/>
              </a:rPr>
              <a:t>Proximity, or Shared drainage pathways (e.g., same receiving water bodies). </a:t>
            </a:r>
          </a:p>
          <a:p>
            <a:r>
              <a:rPr lang="en-US" sz="1200" i="1" kern="1200" dirty="0">
                <a:solidFill>
                  <a:schemeClr val="tx1"/>
                </a:solidFill>
                <a:effectLst/>
                <a:latin typeface="+mn-lt"/>
                <a:ea typeface="+mn-ea"/>
                <a:cs typeface="+mn-cs"/>
              </a:rPr>
              <a:t>EXAMPLE OF DIFFERENT OPERATIONAL CHARACTERISTICS: </a:t>
            </a:r>
            <a:r>
              <a:rPr lang="en-US" sz="1200" i="1" u="sng" kern="1200" dirty="0">
                <a:solidFill>
                  <a:schemeClr val="tx1"/>
                </a:solidFill>
                <a:effectLst/>
                <a:latin typeface="+mn-lt"/>
                <a:ea typeface="+mn-ea"/>
                <a:cs typeface="+mn-cs"/>
              </a:rPr>
              <a:t>A site with three distinct operations was split into three facilities; two were not subject to FRP, and one still required a plan</a:t>
            </a:r>
          </a:p>
          <a:p>
            <a:r>
              <a:rPr lang="en-US" sz="1200" b="1" kern="1200" dirty="0">
                <a:solidFill>
                  <a:schemeClr val="tx1"/>
                </a:solidFill>
                <a:effectLst/>
                <a:latin typeface="+mn-lt"/>
                <a:ea typeface="+mn-ea"/>
                <a:cs typeface="+mn-cs"/>
              </a:rPr>
              <a:t>EXAMPLE OF DIFERENT DIFFERENT DRAINAGE PATHWAYS</a:t>
            </a:r>
            <a:r>
              <a:rPr lang="en-US" sz="1200" b="1" i="1" u="sng" kern="1200" dirty="0">
                <a:solidFill>
                  <a:schemeClr val="tx1"/>
                </a:solidFill>
                <a:effectLst/>
                <a:latin typeface="+mn-lt"/>
                <a:ea typeface="+mn-ea"/>
                <a:cs typeface="+mn-cs"/>
              </a:rPr>
              <a:t>:</a:t>
            </a:r>
            <a:r>
              <a:rPr lang="en-US" sz="1200" i="1" u="sng" kern="1200" dirty="0">
                <a:solidFill>
                  <a:schemeClr val="tx1"/>
                </a:solidFill>
                <a:effectLst/>
                <a:latin typeface="+mn-lt"/>
                <a:ea typeface="+mn-ea"/>
                <a:cs typeface="+mn-cs"/>
              </a:rPr>
              <a:t> A couple of years ago, we inspected a site with three tank battery areas miles apart, each draining to a different receiving water. Based on our advice to reconsider the facility boundaries, the operator split the site into three separate facilities; the resulting facilities were legally not subject to the FRP rule.</a:t>
            </a:r>
            <a:endParaRPr lang="en-US" i="1" u="sng" dirty="0"/>
          </a:p>
        </p:txBody>
      </p:sp>
      <p:sp>
        <p:nvSpPr>
          <p:cNvPr id="4" name="Slide Number Placeholder 3"/>
          <p:cNvSpPr>
            <a:spLocks noGrp="1"/>
          </p:cNvSpPr>
          <p:nvPr>
            <p:ph type="sldNum" sz="quarter" idx="5"/>
          </p:nvPr>
        </p:nvSpPr>
        <p:spPr/>
        <p:txBody>
          <a:bodyPr/>
          <a:lstStyle/>
          <a:p>
            <a:fld id="{297A849A-8B3C-4C60-815D-37DC5896E56D}" type="slidenum">
              <a:rPr lang="en-US" smtClean="0"/>
              <a:t>13</a:t>
            </a:fld>
            <a:endParaRPr lang="en-US"/>
          </a:p>
        </p:txBody>
      </p:sp>
    </p:spTree>
    <p:extLst>
      <p:ext uri="{BB962C8B-B14F-4D97-AF65-F5344CB8AC3E}">
        <p14:creationId xmlns:p14="http://schemas.microsoft.com/office/powerpoint/2010/main" val="28954339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174056" indent="-174056">
              <a:buFont typeface="Arial" panose="020B0604020202020204" pitchFamily="34" charset="0"/>
              <a:buChar char="•"/>
            </a:pPr>
            <a:r>
              <a:rPr lang="en-US" dirty="0"/>
              <a:t>A facility may or may not be subject to the SPCC and FRP rule requirements depending on site-specifics characteristics</a:t>
            </a:r>
            <a:r>
              <a:rPr lang="en-US" b="1" dirty="0"/>
              <a:t>, but,</a:t>
            </a:r>
            <a:r>
              <a:rPr lang="en-US" dirty="0"/>
              <a:t> once the facility determine the facility boundaries for SPCC applicability, then the same boundaries apply for determining applicability of the FRP rule requirements. </a:t>
            </a:r>
          </a:p>
          <a:p>
            <a:pPr marL="174056" indent="-174056">
              <a:buFont typeface="Arial" panose="020B0604020202020204" pitchFamily="34" charset="0"/>
              <a:buChar char="•"/>
            </a:pPr>
            <a:r>
              <a:rPr lang="en-US" b="1" dirty="0"/>
              <a:t>You can’t draw boundaries just to avoid the FRP rule. </a:t>
            </a:r>
          </a:p>
        </p:txBody>
      </p:sp>
      <p:sp>
        <p:nvSpPr>
          <p:cNvPr id="4" name="Slide Number Placeholder 3"/>
          <p:cNvSpPr>
            <a:spLocks noGrp="1"/>
          </p:cNvSpPr>
          <p:nvPr>
            <p:ph type="sldNum" sz="quarter" idx="5"/>
          </p:nvPr>
        </p:nvSpPr>
        <p:spPr/>
        <p:txBody>
          <a:bodyPr/>
          <a:lstStyle/>
          <a:p>
            <a:fld id="{297A849A-8B3C-4C60-815D-37DC5896E56D}" type="slidenum">
              <a:rPr lang="en-US" smtClean="0"/>
              <a:t>14</a:t>
            </a:fld>
            <a:endParaRPr lang="en-US"/>
          </a:p>
        </p:txBody>
      </p:sp>
    </p:spTree>
    <p:extLst>
      <p:ext uri="{BB962C8B-B14F-4D97-AF65-F5344CB8AC3E}">
        <p14:creationId xmlns:p14="http://schemas.microsoft.com/office/powerpoint/2010/main" val="20995671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Under 40 CFR 112.7, your SPCC Plan must describe the facility’s physical layout and include a diagram that shows every </a:t>
            </a:r>
            <a:r>
              <a:rPr lang="en-US" b="1" dirty="0"/>
              <a:t>fixed oil container</a:t>
            </a:r>
            <a:r>
              <a:rPr lang="en-US" dirty="0"/>
              <a:t>, portable storage area, </a:t>
            </a:r>
            <a:r>
              <a:rPr lang="en-US" b="1" dirty="0"/>
              <a:t>transfer area</a:t>
            </a:r>
            <a:r>
              <a:rPr lang="en-US" dirty="0"/>
              <a:t>, and </a:t>
            </a:r>
            <a:r>
              <a:rPr lang="en-US" b="1" dirty="0"/>
              <a:t>connecting piping</a:t>
            </a:r>
            <a:r>
              <a:rPr lang="en-US" dirty="0"/>
              <a:t> you control. </a:t>
            </a:r>
          </a:p>
          <a:p>
            <a:r>
              <a:rPr lang="en-US" dirty="0"/>
              <a:t>The diagram must also identify and mark EXEMP</a:t>
            </a:r>
          </a:p>
          <a:p>
            <a:pPr marL="174056" indent="-174056">
              <a:buFont typeface="Arial" panose="020B0604020202020204" pitchFamily="34" charset="0"/>
              <a:buChar char="•"/>
            </a:pPr>
            <a:r>
              <a:rPr lang="en-US" dirty="0"/>
              <a:t>Any completely buried USTs</a:t>
            </a:r>
          </a:p>
          <a:p>
            <a:pPr marL="174056" indent="-174056">
              <a:buFont typeface="Arial" panose="020B0604020202020204" pitchFamily="34" charset="0"/>
              <a:buChar char="•"/>
            </a:pPr>
            <a:r>
              <a:rPr lang="en-US" dirty="0"/>
              <a:t>Any permanently closed containers</a:t>
            </a:r>
          </a:p>
          <a:p>
            <a:pPr marL="174056" indent="-174056">
              <a:buFont typeface="Arial" panose="020B0604020202020204" pitchFamily="34" charset="0"/>
              <a:buChar char="•"/>
            </a:pPr>
            <a:r>
              <a:rPr lang="en-US" dirty="0"/>
              <a:t>Breakout tanks</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15</a:t>
            </a:fld>
            <a:endParaRPr lang="en-US"/>
          </a:p>
        </p:txBody>
      </p:sp>
    </p:spTree>
    <p:extLst>
      <p:ext uri="{BB962C8B-B14F-4D97-AF65-F5344CB8AC3E}">
        <p14:creationId xmlns:p14="http://schemas.microsoft.com/office/powerpoint/2010/main" val="33760089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ABE3F4-79BF-AE2A-3CA8-A638E5C138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6637FC-249B-3B40-627A-D90279358BE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082DC51-F3CE-EC88-6231-73AB65109829}"/>
              </a:ext>
            </a:extLst>
          </p:cNvPr>
          <p:cNvSpPr>
            <a:spLocks noGrp="1"/>
          </p:cNvSpPr>
          <p:nvPr>
            <p:ph type="body" idx="1"/>
          </p:nvPr>
        </p:nvSpPr>
        <p:spPr/>
        <p:txBody>
          <a:bodyPr/>
          <a:lstStyle/>
          <a:p>
            <a:r>
              <a:rPr lang="en-US" dirty="0"/>
              <a:t>Your Plan must also describe:</a:t>
            </a:r>
          </a:p>
          <a:p>
            <a:pPr marL="174056" indent="-174056">
              <a:buFont typeface="Arial" panose="020B0604020202020204" pitchFamily="34" charset="0"/>
              <a:buChar char="•"/>
            </a:pPr>
            <a:r>
              <a:rPr lang="en-US" dirty="0"/>
              <a:t>Discharge prevention measures such as secondary containment and good engineering practices</a:t>
            </a:r>
          </a:p>
          <a:p>
            <a:pPr marL="174056" indent="-174056">
              <a:buFont typeface="Arial" panose="020B0604020202020204" pitchFamily="34" charset="0"/>
              <a:buChar char="•"/>
            </a:pPr>
            <a:r>
              <a:rPr lang="en-US" dirty="0"/>
              <a:t>Drainage controls. </a:t>
            </a:r>
            <a:r>
              <a:rPr lang="en-US" sz="1200" i="1" u="sng" kern="1200" dirty="0">
                <a:solidFill>
                  <a:schemeClr val="tx1"/>
                </a:solidFill>
                <a:effectLst/>
                <a:latin typeface="+mn-lt"/>
                <a:ea typeface="+mn-ea"/>
                <a:cs typeface="+mn-cs"/>
              </a:rPr>
              <a:t>For example: At an asphalt facility, ask yourself, “If a WCD occurs during a rainstorm outside containment, could stormwater runoff carry oil to WOTUS?”</a:t>
            </a:r>
            <a:endParaRPr lang="en-US" dirty="0"/>
          </a:p>
          <a:p>
            <a:pPr marL="174056" indent="-174056">
              <a:buFont typeface="Arial" panose="020B0604020202020204" pitchFamily="34" charset="0"/>
              <a:buChar char="•"/>
            </a:pPr>
            <a:r>
              <a:rPr lang="en-US" dirty="0"/>
              <a:t>Countermeasures for discharge discovery, response, and cleanup.</a:t>
            </a:r>
          </a:p>
          <a:p>
            <a:pPr marL="174056" marR="0" lvl="0" indent="-174056"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dirty="0">
                <a:solidFill>
                  <a:schemeClr val="tx1"/>
                </a:solidFill>
                <a:effectLst/>
                <a:latin typeface="+mn-lt"/>
                <a:ea typeface="+mn-ea"/>
                <a:cs typeface="+mn-cs"/>
              </a:rPr>
              <a:t>How recovered oil will be disposed of in accordance with applicable legal requirements.</a:t>
            </a:r>
          </a:p>
          <a:p>
            <a:pPr lvl="0"/>
            <a:r>
              <a:rPr lang="en-US" sz="1200" kern="1200" dirty="0">
                <a:solidFill>
                  <a:schemeClr val="tx1"/>
                </a:solidFill>
                <a:effectLst/>
                <a:latin typeface="+mn-lt"/>
                <a:ea typeface="+mn-ea"/>
                <a:cs typeface="+mn-cs"/>
              </a:rPr>
              <a:t>Emergency contact list that includes:</a:t>
            </a:r>
          </a:p>
          <a:p>
            <a:pPr lvl="2"/>
            <a:r>
              <a:rPr lang="en-US" sz="1200" kern="1200" dirty="0">
                <a:solidFill>
                  <a:schemeClr val="tx1"/>
                </a:solidFill>
                <a:effectLst/>
                <a:latin typeface="+mn-lt"/>
                <a:ea typeface="+mn-ea"/>
                <a:cs typeface="+mn-cs"/>
              </a:rPr>
              <a:t>The facility emergency response coordinator,</a:t>
            </a:r>
          </a:p>
          <a:p>
            <a:pPr lvl="2"/>
            <a:r>
              <a:rPr lang="en-US" sz="1200" kern="1200" dirty="0">
                <a:solidFill>
                  <a:schemeClr val="tx1"/>
                </a:solidFill>
                <a:effectLst/>
                <a:latin typeface="+mn-lt"/>
                <a:ea typeface="+mn-ea"/>
                <a:cs typeface="+mn-cs"/>
              </a:rPr>
              <a:t>contractors </a:t>
            </a:r>
          </a:p>
          <a:p>
            <a:pPr lvl="2"/>
            <a:r>
              <a:rPr lang="en-US" sz="1200" kern="1200" dirty="0">
                <a:solidFill>
                  <a:schemeClr val="tx1"/>
                </a:solidFill>
                <a:effectLst/>
                <a:latin typeface="+mn-lt"/>
                <a:ea typeface="+mn-ea"/>
                <a:cs typeface="+mn-cs"/>
              </a:rPr>
              <a:t>NRC</a:t>
            </a:r>
          </a:p>
          <a:p>
            <a:pPr lvl="2"/>
            <a:r>
              <a:rPr lang="en-US" sz="1200" kern="1200" dirty="0">
                <a:solidFill>
                  <a:schemeClr val="tx1"/>
                </a:solidFill>
                <a:effectLst/>
                <a:latin typeface="+mn-lt"/>
                <a:ea typeface="+mn-ea"/>
                <a:cs typeface="+mn-cs"/>
              </a:rPr>
              <a:t>Appropriate Federal, State, Tribal, and local agencies to be notified</a:t>
            </a:r>
          </a:p>
        </p:txBody>
      </p:sp>
      <p:sp>
        <p:nvSpPr>
          <p:cNvPr id="4" name="Slide Number Placeholder 3">
            <a:extLst>
              <a:ext uri="{FF2B5EF4-FFF2-40B4-BE49-F238E27FC236}">
                <a16:creationId xmlns:a16="http://schemas.microsoft.com/office/drawing/2014/main" id="{0BF608D6-BD21-E6B3-2E89-E4D8F23AA85A}"/>
              </a:ext>
            </a:extLst>
          </p:cNvPr>
          <p:cNvSpPr>
            <a:spLocks noGrp="1"/>
          </p:cNvSpPr>
          <p:nvPr>
            <p:ph type="sldNum" sz="quarter" idx="5"/>
          </p:nvPr>
        </p:nvSpPr>
        <p:spPr/>
        <p:txBody>
          <a:bodyPr/>
          <a:lstStyle/>
          <a:p>
            <a:fld id="{297A849A-8B3C-4C60-815D-37DC5896E56D}" type="slidenum">
              <a:rPr lang="en-US" smtClean="0"/>
              <a:t>16</a:t>
            </a:fld>
            <a:endParaRPr lang="en-US"/>
          </a:p>
        </p:txBody>
      </p:sp>
    </p:spTree>
    <p:extLst>
      <p:ext uri="{BB962C8B-B14F-4D97-AF65-F5344CB8AC3E}">
        <p14:creationId xmlns:p14="http://schemas.microsoft.com/office/powerpoint/2010/main" val="24752622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17. Do not count the following toward your total aboveground storage capacity:</a:t>
            </a:r>
          </a:p>
          <a:p>
            <a:pPr marL="174056" indent="-174056">
              <a:buFont typeface="Arial" panose="020B0604020202020204" pitchFamily="34" charset="0"/>
              <a:buChar char="•"/>
            </a:pPr>
            <a:r>
              <a:rPr lang="en-US" dirty="0"/>
              <a:t>Motive power containers (bulk storage container used primarily to power the movement of a motor vehicle)</a:t>
            </a:r>
          </a:p>
          <a:p>
            <a:pPr marL="174056" indent="-174056">
              <a:buFont typeface="Arial" panose="020B0604020202020204" pitchFamily="34" charset="0"/>
              <a:buChar char="•"/>
            </a:pPr>
            <a:r>
              <a:rPr lang="en-US" dirty="0"/>
              <a:t>Hot-mix asphalt (HMA) or any HMA containers </a:t>
            </a:r>
          </a:p>
          <a:p>
            <a:pPr marL="174056" indent="-174056">
              <a:buFont typeface="Arial" panose="020B0604020202020204" pitchFamily="34" charset="0"/>
              <a:buChar char="•"/>
            </a:pPr>
            <a:r>
              <a:rPr lang="en-US" dirty="0"/>
              <a:t>Single-family residential heating oil containers </a:t>
            </a:r>
          </a:p>
          <a:p>
            <a:pPr marL="174056" indent="-174056">
              <a:buFont typeface="Arial" panose="020B0604020202020204" pitchFamily="34" charset="0"/>
              <a:buChar char="•"/>
            </a:pPr>
            <a:r>
              <a:rPr lang="en-US" dirty="0"/>
              <a:t>Pesticide application equipment and related mix containers </a:t>
            </a:r>
          </a:p>
          <a:p>
            <a:pPr marL="174056" indent="-174056">
              <a:buFont typeface="Arial" panose="020B0604020202020204" pitchFamily="34" charset="0"/>
              <a:buChar char="•"/>
            </a:pPr>
            <a:r>
              <a:rPr lang="en-US" dirty="0"/>
              <a:t>Milk and milk product containers and associated piping and appurtenances </a:t>
            </a:r>
          </a:p>
          <a:p>
            <a:pPr marL="174056" indent="-174056">
              <a:buFont typeface="Arial" panose="020B0604020202020204" pitchFamily="34" charset="0"/>
              <a:buChar char="•"/>
            </a:pPr>
            <a:r>
              <a:rPr lang="en-US" dirty="0"/>
              <a:t>Containers used exclusively for wastewater treatment </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17</a:t>
            </a:fld>
            <a:endParaRPr lang="en-US"/>
          </a:p>
        </p:txBody>
      </p:sp>
    </p:spTree>
    <p:extLst>
      <p:ext uri="{BB962C8B-B14F-4D97-AF65-F5344CB8AC3E}">
        <p14:creationId xmlns:p14="http://schemas.microsoft.com/office/powerpoint/2010/main" val="16806721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18. We used </a:t>
            </a:r>
            <a:r>
              <a:rPr lang="en-US" sz="1200" b="1" i="1" kern="1200" dirty="0">
                <a:solidFill>
                  <a:schemeClr val="tx1"/>
                </a:solidFill>
                <a:effectLst/>
                <a:latin typeface="+mn-lt"/>
                <a:ea typeface="+mn-ea"/>
                <a:cs typeface="+mn-cs"/>
              </a:rPr>
              <a:t>general/sized </a:t>
            </a:r>
            <a:r>
              <a:rPr lang="en-US" sz="1200" b="1" kern="1200" dirty="0">
                <a:solidFill>
                  <a:schemeClr val="tx1"/>
                </a:solidFill>
                <a:effectLst/>
                <a:latin typeface="+mn-lt"/>
                <a:ea typeface="+mn-ea"/>
                <a:cs typeface="+mn-cs"/>
              </a:rPr>
              <a:t>secondary containment for discharge or drainage controls: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a:t>
            </a:r>
            <a:r>
              <a:rPr lang="en-US" sz="1200" b="1" kern="1200" dirty="0">
                <a:solidFill>
                  <a:schemeClr val="tx1"/>
                </a:solidFill>
                <a:effectLst/>
                <a:latin typeface="+mn-lt"/>
                <a:ea typeface="+mn-ea"/>
                <a:cs typeface="+mn-cs"/>
              </a:rPr>
              <a:t>General Secondary</a:t>
            </a:r>
            <a:r>
              <a:rPr lang="en-US" sz="1200" kern="1200" dirty="0">
                <a:solidFill>
                  <a:schemeClr val="tx1"/>
                </a:solidFill>
                <a:effectLst/>
                <a:latin typeface="+mn-lt"/>
                <a:ea typeface="+mn-ea"/>
                <a:cs typeface="+mn-cs"/>
              </a:rPr>
              <a:t> Containment Must be able to:</a:t>
            </a:r>
          </a:p>
          <a:p>
            <a:pPr lvl="1"/>
            <a:r>
              <a:rPr lang="en-US" sz="1200" kern="1200" dirty="0">
                <a:solidFill>
                  <a:schemeClr val="tx1"/>
                </a:solidFill>
                <a:effectLst/>
                <a:latin typeface="+mn-lt"/>
                <a:ea typeface="+mn-ea"/>
                <a:cs typeface="+mn-cs"/>
              </a:rPr>
              <a:t>Contain oil </a:t>
            </a:r>
          </a:p>
          <a:p>
            <a:pPr lvl="1"/>
            <a:r>
              <a:rPr lang="en-US" sz="1200" kern="1200" dirty="0">
                <a:solidFill>
                  <a:schemeClr val="tx1"/>
                </a:solidFill>
                <a:effectLst/>
                <a:latin typeface="+mn-lt"/>
                <a:ea typeface="+mn-ea"/>
                <a:cs typeface="+mn-cs"/>
              </a:rPr>
              <a:t>Address the typical failure mode</a:t>
            </a:r>
          </a:p>
          <a:p>
            <a:pPr lvl="1"/>
            <a:r>
              <a:rPr lang="en-US" sz="1200" kern="1200" dirty="0">
                <a:solidFill>
                  <a:schemeClr val="tx1"/>
                </a:solidFill>
                <a:effectLst/>
                <a:latin typeface="+mn-lt"/>
                <a:ea typeface="+mn-ea"/>
                <a:cs typeface="+mn-cs"/>
              </a:rPr>
              <a:t>Address the most likely quantity</a:t>
            </a:r>
          </a:p>
          <a:p>
            <a:r>
              <a:rPr lang="en-US" sz="1200" kern="1200" dirty="0">
                <a:solidFill>
                  <a:schemeClr val="tx1"/>
                </a:solidFill>
                <a:effectLst/>
                <a:latin typeface="+mn-lt"/>
                <a:ea typeface="+mn-ea"/>
                <a:cs typeface="+mn-cs"/>
              </a:rPr>
              <a:t>Can be Passive or Active</a:t>
            </a:r>
          </a:p>
          <a:p>
            <a:r>
              <a:rPr lang="en-US" sz="1200" b="1" kern="1200" dirty="0">
                <a:solidFill>
                  <a:schemeClr val="tx1"/>
                </a:solidFill>
                <a:effectLst/>
                <a:latin typeface="+mn-lt"/>
                <a:ea typeface="+mn-ea"/>
                <a:cs typeface="+mn-cs"/>
              </a:rPr>
              <a:t>AND </a:t>
            </a:r>
            <a:r>
              <a:rPr lang="en-US" sz="1200" kern="1200" dirty="0">
                <a:solidFill>
                  <a:schemeClr val="tx1"/>
                </a:solidFill>
                <a:effectLst/>
                <a:latin typeface="+mn-lt"/>
                <a:ea typeface="+mn-ea"/>
                <a:cs typeface="+mn-cs"/>
              </a:rPr>
              <a:t>The sized secondary containment requirements are intended to address a major container failure and are required for bulk storage containers; </a:t>
            </a:r>
          </a:p>
          <a:p>
            <a:r>
              <a:rPr lang="en-US" sz="1200" kern="1200" dirty="0">
                <a:solidFill>
                  <a:schemeClr val="tx1"/>
                </a:solidFill>
                <a:effectLst/>
                <a:latin typeface="+mn-lt"/>
                <a:ea typeface="+mn-ea"/>
                <a:cs typeface="+mn-cs"/>
              </a:rPr>
              <a:t>For Bulk containers, </a:t>
            </a:r>
            <a:r>
              <a:rPr lang="en-US" sz="1200" kern="1200">
                <a:solidFill>
                  <a:schemeClr val="tx1"/>
                </a:solidFill>
                <a:effectLst/>
                <a:latin typeface="+mn-lt"/>
                <a:ea typeface="+mn-ea"/>
                <a:cs typeface="+mn-cs"/>
              </a:rPr>
              <a:t>the Secongary </a:t>
            </a:r>
            <a:r>
              <a:rPr lang="en-US" sz="1200" kern="1200" dirty="0">
                <a:solidFill>
                  <a:schemeClr val="tx1"/>
                </a:solidFill>
                <a:effectLst/>
                <a:latin typeface="+mn-lt"/>
                <a:ea typeface="+mn-ea"/>
                <a:cs typeface="+mn-cs"/>
              </a:rPr>
              <a:t>containment must have the capacity of the largest single container plus freeboard. </a:t>
            </a:r>
          </a:p>
          <a:p>
            <a:r>
              <a:rPr lang="en-US" sz="1200" kern="1200" dirty="0">
                <a:solidFill>
                  <a:schemeClr val="tx1"/>
                </a:solidFill>
                <a:effectLst/>
                <a:latin typeface="+mn-lt"/>
                <a:ea typeface="+mn-ea"/>
                <a:cs typeface="+mn-cs"/>
              </a:rPr>
              <a:t>For loading racks, containment must hold the maximum capacity of any single compartment.</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18</a:t>
            </a:fld>
            <a:endParaRPr lang="en-US"/>
          </a:p>
        </p:txBody>
      </p:sp>
    </p:spTree>
    <p:extLst>
      <p:ext uri="{BB962C8B-B14F-4D97-AF65-F5344CB8AC3E}">
        <p14:creationId xmlns:p14="http://schemas.microsoft.com/office/powerpoint/2010/main" val="34865540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dirty="0"/>
              <a:t>Here we have examples of Sized secondary containment. </a:t>
            </a:r>
          </a:p>
          <a:p>
            <a:r>
              <a:rPr lang="en-US" dirty="0"/>
              <a:t>Is this retaining walls sufficiently impervious to contain oil?</a:t>
            </a:r>
          </a:p>
        </p:txBody>
      </p:sp>
      <p:sp>
        <p:nvSpPr>
          <p:cNvPr id="4" name="Slide Number Placeholder 3"/>
          <p:cNvSpPr>
            <a:spLocks noGrp="1"/>
          </p:cNvSpPr>
          <p:nvPr>
            <p:ph type="sldNum" sz="quarter" idx="5"/>
          </p:nvPr>
        </p:nvSpPr>
        <p:spPr/>
        <p:txBody>
          <a:bodyPr/>
          <a:lstStyle/>
          <a:p>
            <a:fld id="{297A849A-8B3C-4C60-815D-37DC5896E56D}" type="slidenum">
              <a:rPr lang="en-US" smtClean="0"/>
              <a:t>19</a:t>
            </a:fld>
            <a:endParaRPr lang="en-US"/>
          </a:p>
        </p:txBody>
      </p:sp>
    </p:spTree>
    <p:extLst>
      <p:ext uri="{BB962C8B-B14F-4D97-AF65-F5344CB8AC3E}">
        <p14:creationId xmlns:p14="http://schemas.microsoft.com/office/powerpoint/2010/main" val="7384282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dirty="0"/>
              <a:t>19. Are these examples active of passive GENERAL secondary containment?</a:t>
            </a:r>
            <a:endParaRPr lang="en-US" dirty="0"/>
          </a:p>
          <a:p>
            <a:pPr marL="174056" indent="-174056">
              <a:buFont typeface="Arial" panose="020B0604020202020204" pitchFamily="34" charset="0"/>
              <a:buChar char="•"/>
            </a:pPr>
            <a:r>
              <a:rPr lang="en-US" dirty="0"/>
              <a:t>If someone must take action to put a containment measure in place, it is active. </a:t>
            </a:r>
          </a:p>
          <a:p>
            <a:pPr marL="174056" indent="-174056">
              <a:buFont typeface="Arial" panose="020B0604020202020204" pitchFamily="34" charset="0"/>
              <a:buChar char="•"/>
            </a:pPr>
            <a:r>
              <a:rPr lang="en-US" dirty="0"/>
              <a:t>If it is always in place, it is passive. berms/curbing/Double-walled tanks, etc.</a:t>
            </a:r>
          </a:p>
        </p:txBody>
      </p:sp>
      <p:sp>
        <p:nvSpPr>
          <p:cNvPr id="4" name="Slide Number Placeholder 3"/>
          <p:cNvSpPr>
            <a:spLocks noGrp="1"/>
          </p:cNvSpPr>
          <p:nvPr>
            <p:ph type="sldNum" sz="quarter" idx="5"/>
          </p:nvPr>
        </p:nvSpPr>
        <p:spPr/>
        <p:txBody>
          <a:bodyPr/>
          <a:lstStyle/>
          <a:p>
            <a:fld id="{297A849A-8B3C-4C60-815D-37DC5896E56D}" type="slidenum">
              <a:rPr lang="en-US" smtClean="0"/>
              <a:t>20</a:t>
            </a:fld>
            <a:endParaRPr lang="en-US"/>
          </a:p>
        </p:txBody>
      </p:sp>
    </p:spTree>
    <p:extLst>
      <p:ext uri="{BB962C8B-B14F-4D97-AF65-F5344CB8AC3E}">
        <p14:creationId xmlns:p14="http://schemas.microsoft.com/office/powerpoint/2010/main" val="9558226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dirty="0"/>
              <a:t>Do you count these containers towards your aggregate storage volume?</a:t>
            </a:r>
          </a:p>
          <a:p>
            <a:pPr defTabSz="928299"/>
            <a:r>
              <a:rPr lang="en-US" dirty="0"/>
              <a:t>Yes. You should count portable containers that are 55 gallons or larger. You don’t need to list every individual drum; instead, you may provide an estimate of the number of portable containers, the types of oil, and their anticipated storage capacities.</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21</a:t>
            </a:fld>
            <a:endParaRPr lang="en-US"/>
          </a:p>
        </p:txBody>
      </p:sp>
    </p:spTree>
    <p:extLst>
      <p:ext uri="{BB962C8B-B14F-4D97-AF65-F5344CB8AC3E}">
        <p14:creationId xmlns:p14="http://schemas.microsoft.com/office/powerpoint/2010/main" val="26086735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22. Oil-filled operational equipment” is defined under §112.2 as equipment that includes an oil storage container in which the oil is present solely to support the function of the apparatus or the device. </a:t>
            </a:r>
          </a:p>
          <a:p>
            <a:pPr marL="174056" indent="-174056">
              <a:buFont typeface="Arial" panose="020B0604020202020204" pitchFamily="34" charset="0"/>
              <a:buChar char="•"/>
            </a:pPr>
            <a:r>
              <a:rPr lang="en-US" dirty="0"/>
              <a:t>Oil-filled operational equipment is not considered a bulk storage container: ex: Transformers, generators, etc.</a:t>
            </a:r>
          </a:p>
          <a:p>
            <a:pPr marL="174056" indent="-174056" defTabSz="928299">
              <a:buFont typeface="Arial" panose="020B0604020202020204" pitchFamily="34" charset="0"/>
              <a:buChar char="•"/>
            </a:pPr>
            <a:r>
              <a:rPr lang="en-US" dirty="0"/>
              <a:t>So, it only requires General containment requirement. </a:t>
            </a:r>
          </a:p>
          <a:p>
            <a:r>
              <a:rPr lang="en-US" b="1" dirty="0"/>
              <a:t>If, in the past 3 years, </a:t>
            </a:r>
            <a:r>
              <a:rPr lang="en-US" dirty="0"/>
              <a:t>there has been no single 1,000‑gallon spill and no two 42‑gallon spills within any 12‑month period, you may use the alternative to general secondary containment. In that case, implement:</a:t>
            </a:r>
          </a:p>
          <a:p>
            <a:pPr lvl="0"/>
            <a:r>
              <a:rPr lang="en-US" dirty="0"/>
              <a:t>An oil spill contingency plan</a:t>
            </a:r>
          </a:p>
          <a:p>
            <a:pPr lvl="0"/>
            <a:r>
              <a:rPr lang="en-US" dirty="0"/>
              <a:t>Documented inspection/monitoring to detect failures or discharges</a:t>
            </a:r>
          </a:p>
          <a:p>
            <a:pPr lvl="0"/>
            <a:r>
              <a:rPr lang="en-US" dirty="0"/>
              <a:t>A written commitment of resources to promptly control and remove discharged oil</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22</a:t>
            </a:fld>
            <a:endParaRPr lang="en-US"/>
          </a:p>
        </p:txBody>
      </p:sp>
    </p:spTree>
    <p:extLst>
      <p:ext uri="{BB962C8B-B14F-4D97-AF65-F5344CB8AC3E}">
        <p14:creationId xmlns:p14="http://schemas.microsoft.com/office/powerpoint/2010/main" val="3802147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dirty="0"/>
              <a:t>23. What type of secondary containment is needed for </a:t>
            </a:r>
            <a:endParaRPr lang="en-US" dirty="0"/>
          </a:p>
          <a:p>
            <a:r>
              <a:rPr lang="en-US" b="1" dirty="0"/>
              <a:t>Loading/Unloading Areas: Must have a </a:t>
            </a:r>
            <a:r>
              <a:rPr lang="en-US" dirty="0"/>
              <a:t>General secondary containment </a:t>
            </a:r>
          </a:p>
          <a:p>
            <a:r>
              <a:rPr lang="en-US" b="1" dirty="0"/>
              <a:t>Loading/unloading rack </a:t>
            </a:r>
            <a:r>
              <a:rPr lang="en-US" dirty="0"/>
              <a:t>has Loading/unloading arm</a:t>
            </a:r>
            <a:r>
              <a:rPr lang="en-US" b="1" dirty="0"/>
              <a:t> and </a:t>
            </a:r>
            <a:r>
              <a:rPr lang="en-US" dirty="0"/>
              <a:t>Must have a Sized, passive secondary containment:</a:t>
            </a:r>
          </a:p>
          <a:p>
            <a:pPr marL="174056" indent="-174056">
              <a:buFont typeface="Arial" panose="020B0604020202020204" pitchFamily="34" charset="0"/>
              <a:buChar char="•"/>
            </a:pPr>
            <a:endParaRPr lang="en-US" dirty="0"/>
          </a:p>
          <a:p>
            <a:r>
              <a:rPr lang="en-US" dirty="0"/>
              <a:t>The operator must conduct:</a:t>
            </a:r>
          </a:p>
          <a:p>
            <a:pPr marL="174056" indent="-174056">
              <a:buFont typeface="Arial" panose="020B0604020202020204" pitchFamily="34" charset="0"/>
              <a:buChar char="•"/>
            </a:pPr>
            <a:r>
              <a:rPr lang="en-US" dirty="0"/>
              <a:t>Visual inspections and the area must include</a:t>
            </a:r>
          </a:p>
          <a:p>
            <a:pPr marL="174056" indent="-174056">
              <a:buFont typeface="Arial" panose="020B0604020202020204" pitchFamily="34" charset="0"/>
              <a:buChar char="•"/>
            </a:pPr>
            <a:r>
              <a:rPr lang="en-US" dirty="0"/>
              <a:t>Warning signs, wheel chock, interlock system</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23</a:t>
            </a:fld>
            <a:endParaRPr lang="en-US"/>
          </a:p>
        </p:txBody>
      </p:sp>
    </p:spTree>
    <p:extLst>
      <p:ext uri="{BB962C8B-B14F-4D97-AF65-F5344CB8AC3E}">
        <p14:creationId xmlns:p14="http://schemas.microsoft.com/office/powerpoint/2010/main" val="12985682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24. If you are the owner or operator of a facility subject to this part, you must prepare in writing and implement a Spill Prevention Control and Countermeasure Plan in accordance with </a:t>
            </a:r>
            <a:r>
              <a:rPr lang="en-US" dirty="0">
                <a:hlinkClick r:id="rId3"/>
              </a:rPr>
              <a:t>§ 112.7</a:t>
            </a:r>
            <a:r>
              <a:rPr lang="en-US" dirty="0"/>
              <a:t> and any other applicable section of this part.</a:t>
            </a:r>
          </a:p>
          <a:p>
            <a:pPr defTabSz="928299">
              <a:defRPr/>
            </a:pPr>
            <a:endParaRPr lang="en-US" dirty="0"/>
          </a:p>
          <a:p>
            <a:pPr marL="174056" indent="-174056" defTabSz="928299">
              <a:buFont typeface="Arial" panose="020B0604020202020204" pitchFamily="34" charset="0"/>
              <a:buChar char="•"/>
              <a:defRPr/>
            </a:pPr>
            <a:r>
              <a:rPr lang="en-US" dirty="0"/>
              <a:t>For new facilities just starting operations or existing facilities that because of modifications are now required to develop an SPCC </a:t>
            </a:r>
          </a:p>
          <a:p>
            <a:pPr marL="174056" indent="-174056" defTabSz="928299">
              <a:buFont typeface="Arial" panose="020B0604020202020204" pitchFamily="34" charset="0"/>
              <a:buChar char="•"/>
              <a:defRPr/>
            </a:pPr>
            <a:r>
              <a:rPr lang="en-US" dirty="0"/>
              <a:t>You have 6-months to develop and implement a plan from the date of start-up.</a:t>
            </a:r>
          </a:p>
          <a:p>
            <a:pPr marL="174056" indent="-174056" defTabSz="928299">
              <a:buFont typeface="Arial" panose="020B0604020202020204" pitchFamily="34" charset="0"/>
              <a:buChar char="•"/>
              <a:defRPr/>
            </a:pPr>
            <a:r>
              <a:rPr lang="en-US" dirty="0">
                <a:ea typeface="Calibri" panose="020F0502020204030204" pitchFamily="34" charset="0"/>
                <a:cs typeface="Calibri" panose="020F0502020204030204" pitchFamily="34" charset="0"/>
              </a:rPr>
              <a:t>You must prepare a Plan in accordance with good engineering practices</a:t>
            </a:r>
          </a:p>
          <a:p>
            <a:pPr marL="174056" indent="-174056" defTabSz="928299">
              <a:buFont typeface="Arial" panose="020B0604020202020204" pitchFamily="34" charset="0"/>
              <a:buChar char="•"/>
              <a:defRPr/>
            </a:pPr>
            <a:r>
              <a:rPr lang="en-US" dirty="0"/>
              <a:t>The Plan must have the full approval of management at a level of authority to commit the necessary resources to fully implement the Plan</a:t>
            </a:r>
            <a:endParaRPr lang="en-US" dirty="0">
              <a:ea typeface="Calibri" panose="020F0502020204030204" pitchFamily="34" charset="0"/>
              <a:cs typeface="Calibri" panose="020F0502020204030204" pitchFamily="34" charset="0"/>
            </a:endParaRPr>
          </a:p>
          <a:p>
            <a:pPr marL="174056" indent="-174056" defTabSz="928299">
              <a:buFont typeface="Arial" panose="020B0604020202020204" pitchFamily="34" charset="0"/>
              <a:buChar char="•"/>
              <a:defRPr/>
            </a:pPr>
            <a:r>
              <a:rPr lang="en-US" dirty="0"/>
              <a:t>You are not required to submit your plan initially. EPA may ask for your plan related to inspection activities or in the event of a reportable discharge. This is different than the FRP requirements.</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24</a:t>
            </a:fld>
            <a:endParaRPr lang="en-US"/>
          </a:p>
        </p:txBody>
      </p:sp>
    </p:spTree>
    <p:extLst>
      <p:ext uri="{BB962C8B-B14F-4D97-AF65-F5344CB8AC3E}">
        <p14:creationId xmlns:p14="http://schemas.microsoft.com/office/powerpoint/2010/main" val="2139211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defTabSz="928299">
              <a:defRPr/>
            </a:pPr>
            <a:r>
              <a:rPr lang="en-US" b="1" i="0" dirty="0">
                <a:solidFill>
                  <a:srgbClr val="333333"/>
                </a:solidFill>
                <a:effectLst/>
                <a:latin typeface="Roboto" panose="02000000000000000000" pitchFamily="2" charset="0"/>
              </a:rPr>
              <a:t>Does the SPCC need to be certified by a PE?</a:t>
            </a:r>
          </a:p>
          <a:p>
            <a:pPr marL="174056" indent="-174056" defTabSz="928299">
              <a:buFont typeface="Arial" panose="020B0604020202020204" pitchFamily="34" charset="0"/>
              <a:buChar char="•"/>
              <a:defRPr/>
            </a:pPr>
            <a:r>
              <a:rPr lang="en-US" b="0" dirty="0"/>
              <a:t>Yes, a licensed Professional Engineer must review and certify the plan a AND any technical amendments </a:t>
            </a:r>
            <a:endParaRPr lang="en-US" b="0" i="0" dirty="0">
              <a:solidFill>
                <a:srgbClr val="333333"/>
              </a:solidFill>
              <a:effectLst/>
              <a:latin typeface="Roboto" panose="02000000000000000000" pitchFamily="2" charset="0"/>
            </a:endParaRPr>
          </a:p>
          <a:p>
            <a:pPr marL="174056" indent="-174056">
              <a:buFont typeface="Arial" panose="020B0604020202020204" pitchFamily="34" charset="0"/>
              <a:buChar char="•"/>
            </a:pPr>
            <a:r>
              <a:rPr lang="en-US" b="0" dirty="0"/>
              <a:t>A complete a review and evaluation of the SPCC Plan at least once every five years from the date your facility becomes subject to this part</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25</a:t>
            </a:fld>
            <a:endParaRPr lang="en-US"/>
          </a:p>
        </p:txBody>
      </p:sp>
    </p:spTree>
    <p:extLst>
      <p:ext uri="{BB962C8B-B14F-4D97-AF65-F5344CB8AC3E}">
        <p14:creationId xmlns:p14="http://schemas.microsoft.com/office/powerpoint/2010/main" val="22521977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defTabSz="928299"/>
            <a:r>
              <a:rPr lang="en-US" dirty="0"/>
              <a:t>Two types of amendments can occur:</a:t>
            </a:r>
          </a:p>
          <a:p>
            <a:pPr defTabSz="928299"/>
            <a:r>
              <a:rPr lang="en-US" dirty="0"/>
              <a:t>Amendment Required by Regional Administrator and By Owner or Operator</a:t>
            </a:r>
          </a:p>
          <a:p>
            <a:pPr marL="174056" indent="-174056">
              <a:buFont typeface="Arial" panose="020B0604020202020204" pitchFamily="34" charset="0"/>
              <a:buChar char="•"/>
            </a:pPr>
            <a:r>
              <a:rPr lang="en-US" b="1" dirty="0"/>
              <a:t>Amendment by the RA </a:t>
            </a:r>
            <a:r>
              <a:rPr lang="en-US" dirty="0"/>
              <a:t>following a single discharge of more than 1,000 gallons or more than two discharges of 42 gallons into WOTUS in 12-month period. </a:t>
            </a:r>
          </a:p>
          <a:p>
            <a:pPr marL="174056" indent="-174056" defTabSz="928299">
              <a:buFont typeface="Arial" panose="020B0604020202020204" pitchFamily="34" charset="0"/>
              <a:buChar char="•"/>
            </a:pPr>
            <a:r>
              <a:rPr lang="en-US" dirty="0"/>
              <a:t>Timing: 30 days to amend, 6 months to implement</a:t>
            </a:r>
          </a:p>
          <a:p>
            <a:pPr defTabSz="928299"/>
            <a:r>
              <a:rPr lang="en-US" b="1" dirty="0"/>
              <a:t>Amendment by the Operator </a:t>
            </a:r>
          </a:p>
          <a:p>
            <a:pPr marL="174056" indent="-174056">
              <a:buFont typeface="Arial" panose="020B0604020202020204" pitchFamily="34" charset="0"/>
              <a:buChar char="•"/>
            </a:pPr>
            <a:r>
              <a:rPr lang="en-US" dirty="0"/>
              <a:t>Required after any material change and at each five‑year review.</a:t>
            </a:r>
          </a:p>
          <a:p>
            <a:pPr marL="174056" indent="-174056">
              <a:buFont typeface="Arial" panose="020B0604020202020204" pitchFamily="34" charset="0"/>
              <a:buChar char="•"/>
            </a:pPr>
            <a:r>
              <a:rPr lang="en-US" dirty="0"/>
              <a:t>Timing: 6 months to amend; 6 months to implement.</a:t>
            </a:r>
          </a:p>
          <a:p>
            <a:pPr marL="174056" indent="-174056" defTabSz="928299">
              <a:buFont typeface="Arial" panose="020B0604020202020204" pitchFamily="34" charset="0"/>
              <a:buChar char="•"/>
            </a:pPr>
            <a:r>
              <a:rPr lang="en-US" dirty="0"/>
              <a:t>Any amendments must PE-certified.</a:t>
            </a:r>
          </a:p>
          <a:p>
            <a:endParaRPr lang="en-US" dirty="0"/>
          </a:p>
        </p:txBody>
      </p:sp>
      <p:sp>
        <p:nvSpPr>
          <p:cNvPr id="4" name="Slide Number Placeholder 3"/>
          <p:cNvSpPr>
            <a:spLocks noGrp="1"/>
          </p:cNvSpPr>
          <p:nvPr>
            <p:ph type="sldNum" sz="quarter" idx="5"/>
          </p:nvPr>
        </p:nvSpPr>
        <p:spPr/>
        <p:txBody>
          <a:bodyPr/>
          <a:lstStyle/>
          <a:p>
            <a:pPr defTabSz="928299">
              <a:defRPr/>
            </a:pPr>
            <a:fld id="{297A849A-8B3C-4C60-815D-37DC5896E56D}" type="slidenum">
              <a:rPr lang="en-US">
                <a:solidFill>
                  <a:prstClr val="black"/>
                </a:solidFill>
                <a:latin typeface="Calibri" panose="020F0502020204030204"/>
              </a:rPr>
              <a:pPr defTabSz="928299">
                <a:defRPr/>
              </a:pPr>
              <a:t>26</a:t>
            </a:fld>
            <a:endParaRPr lang="en-US">
              <a:solidFill>
                <a:prstClr val="black"/>
              </a:solidFill>
              <a:latin typeface="Calibri" panose="020F0502020204030204"/>
            </a:endParaRPr>
          </a:p>
        </p:txBody>
      </p:sp>
    </p:spTree>
    <p:extLst>
      <p:ext uri="{BB962C8B-B14F-4D97-AF65-F5344CB8AC3E}">
        <p14:creationId xmlns:p14="http://schemas.microsoft.com/office/powerpoint/2010/main" val="36372505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CE17CFD-6ED6-62D6-16DF-934ED06BE80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1747" name="Notes Placeholder 2">
            <a:extLst>
              <a:ext uri="{FF2B5EF4-FFF2-40B4-BE49-F238E27FC236}">
                <a16:creationId xmlns:a16="http://schemas.microsoft.com/office/drawing/2014/main" id="{1A5A7622-1A96-4D96-1D51-7F90A03AECC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b="1" dirty="0"/>
              <a:t>Facilities must:</a:t>
            </a:r>
          </a:p>
          <a:p>
            <a:pPr marL="174056" indent="-174056">
              <a:buFont typeface="Arial" panose="020B0604020202020204" pitchFamily="34" charset="0"/>
              <a:buChar char="•"/>
            </a:pPr>
            <a:r>
              <a:rPr lang="en-US" dirty="0"/>
              <a:t>Conduct inspections and tests according to the SPCC plan and applicable industry standards.</a:t>
            </a:r>
          </a:p>
          <a:p>
            <a:pPr marL="174056" indent="-174056">
              <a:buFont typeface="Arial" panose="020B0604020202020204" pitchFamily="34" charset="0"/>
              <a:buChar char="•"/>
            </a:pPr>
            <a:r>
              <a:rPr lang="en-US" dirty="0"/>
              <a:t>Use qualified personnel and follow the frequency and methods specified in the SPCC Plan.</a:t>
            </a:r>
          </a:p>
          <a:p>
            <a:pPr marL="174056" indent="-174056">
              <a:buFont typeface="Arial" panose="020B0604020202020204" pitchFamily="34" charset="0"/>
              <a:buChar char="•"/>
            </a:pPr>
            <a:r>
              <a:rPr lang="en-US" dirty="0"/>
              <a:t>Keep inspection test records signed and dated for at least 3 years.</a:t>
            </a:r>
          </a:p>
          <a:p>
            <a:r>
              <a:rPr lang="en-US" dirty="0"/>
              <a:t>Common deficiency:  </a:t>
            </a:r>
            <a:r>
              <a:rPr lang="en-US" i="1" u="sng" dirty="0"/>
              <a:t>Missing signatures or incomplete records.</a:t>
            </a:r>
          </a:p>
          <a:p>
            <a:pPr marL="290093" indent="-290093">
              <a:buFont typeface="Arial" panose="020B0604020202020204" pitchFamily="34" charset="0"/>
              <a:buChar char="•"/>
            </a:pPr>
            <a:endParaRPr lang="en-US" altLang="en-US" sz="1400" dirty="0">
              <a:latin typeface="Times New Roman" panose="02020603050405020304" pitchFamily="18" charset="0"/>
              <a:cs typeface="Times New Roman" panose="02020603050405020304" pitchFamily="18" charset="0"/>
            </a:endParaRPr>
          </a:p>
          <a:p>
            <a:pPr marL="290093" marR="0" lvl="0" indent="-29009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sz="1400" dirty="0">
                <a:ea typeface="Calibri"/>
                <a:cs typeface="Calibri"/>
              </a:rPr>
              <a:t>Available at facility</a:t>
            </a:r>
          </a:p>
          <a:p>
            <a:pPr marL="290093" indent="-290093">
              <a:buFont typeface="Arial" panose="020B0604020202020204" pitchFamily="34" charset="0"/>
              <a:buChar char="•"/>
            </a:pPr>
            <a:endParaRPr lang="en-US" altLang="en-US" sz="1400" dirty="0">
              <a:latin typeface="Times New Roman" panose="02020603050405020304" pitchFamily="18" charset="0"/>
              <a:cs typeface="Times New Roman" panose="02020603050405020304" pitchFamily="18" charset="0"/>
            </a:endParaRPr>
          </a:p>
          <a:p>
            <a:pPr eaLnBrk="1" hangingPunct="1"/>
            <a:endParaRPr lang="en-US" alt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Keep certified inspector comparison records for the lifetime of the tank.</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28</a:t>
            </a:fld>
            <a:endParaRPr lang="en-US"/>
          </a:p>
        </p:txBody>
      </p:sp>
    </p:spTree>
    <p:extLst>
      <p:ext uri="{BB962C8B-B14F-4D97-AF65-F5344CB8AC3E}">
        <p14:creationId xmlns:p14="http://schemas.microsoft.com/office/powerpoint/2010/main" val="24217190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Reason for failure: B/C Failed to conduct integrity testing.</a:t>
            </a:r>
          </a:p>
          <a:p>
            <a:pPr lvl="0"/>
            <a:r>
              <a:rPr lang="en-US" sz="1200" b="1" kern="1200" dirty="0">
                <a:solidFill>
                  <a:schemeClr val="tx1"/>
                </a:solidFill>
                <a:effectLst/>
                <a:latin typeface="+mn-lt"/>
                <a:ea typeface="+mn-ea"/>
                <a:cs typeface="+mn-cs"/>
              </a:rPr>
              <a:t>Ashland Co. later took full responsibility for the incident, accepting that they did violate industry standards when reconstructing the tank</a:t>
            </a:r>
            <a:endParaRPr lang="en-US" sz="1200" kern="1200" dirty="0">
              <a:solidFill>
                <a:schemeClr val="tx1"/>
              </a:solidFill>
              <a:effectLst/>
              <a:latin typeface="+mn-lt"/>
              <a:ea typeface="+mn-ea"/>
              <a:cs typeface="+mn-cs"/>
            </a:endParaRPr>
          </a:p>
          <a:p>
            <a:pPr algn="l"/>
            <a:endParaRPr lang="en-US" b="0" i="0" dirty="0">
              <a:solidFill>
                <a:srgbClr val="202122"/>
              </a:solidFill>
              <a:effectLst/>
              <a:latin typeface="Arial" panose="020B0604020202020204" pitchFamily="34" charset="0"/>
            </a:endParaRPr>
          </a:p>
          <a:p>
            <a:pPr algn="l"/>
            <a:r>
              <a:rPr lang="en-US" b="0" i="0" dirty="0">
                <a:solidFill>
                  <a:srgbClr val="202122"/>
                </a:solidFill>
                <a:effectLst/>
                <a:latin typeface="Arial" panose="020B0604020202020204" pitchFamily="34" charset="0"/>
              </a:rPr>
              <a:t>Ashland Oil Company Inc. (currently known as </a:t>
            </a:r>
            <a:r>
              <a:rPr lang="en-US" b="0" i="0" u="none" strike="noStrike" dirty="0">
                <a:solidFill>
                  <a:srgbClr val="202122"/>
                </a:solidFill>
                <a:effectLst/>
                <a:latin typeface="Arial" panose="020B0604020202020204" pitchFamily="34" charset="0"/>
                <a:hlinkClick r:id="rId3" tooltip="Ashland Inc."/>
              </a:rPr>
              <a:t>Ashland Inc.</a:t>
            </a:r>
            <a:r>
              <a:rPr lang="en-US" b="0" i="0" dirty="0">
                <a:solidFill>
                  <a:srgbClr val="202122"/>
                </a:solidFill>
                <a:effectLst/>
                <a:latin typeface="Arial" panose="020B0604020202020204" pitchFamily="34" charset="0"/>
              </a:rPr>
              <a:t>) owned a facility near the Monongahela River in Jefferson, PA (now Jefferson Hills). </a:t>
            </a:r>
            <a:r>
              <a:rPr lang="en-US" b="1" i="0" dirty="0">
                <a:solidFill>
                  <a:srgbClr val="202122"/>
                </a:solidFill>
                <a:effectLst/>
                <a:latin typeface="Arial" panose="020B0604020202020204" pitchFamily="34" charset="0"/>
              </a:rPr>
              <a:t>On January 2, 1988</a:t>
            </a:r>
            <a:r>
              <a:rPr lang="en-US" b="0" i="0" dirty="0">
                <a:solidFill>
                  <a:srgbClr val="202122"/>
                </a:solidFill>
                <a:effectLst/>
                <a:latin typeface="Arial" panose="020B0604020202020204" pitchFamily="34" charset="0"/>
              </a:rPr>
              <a:t>, </a:t>
            </a:r>
            <a:r>
              <a:rPr lang="en-US" b="1" i="0" dirty="0">
                <a:solidFill>
                  <a:srgbClr val="202122"/>
                </a:solidFill>
                <a:effectLst/>
                <a:latin typeface="Arial" panose="020B0604020202020204" pitchFamily="34" charset="0"/>
              </a:rPr>
              <a:t>a four-million gallon tank was used for the first time after being dismantled </a:t>
            </a:r>
            <a:r>
              <a:rPr lang="en-US" b="0" i="0" dirty="0">
                <a:solidFill>
                  <a:srgbClr val="202122"/>
                </a:solidFill>
                <a:effectLst/>
                <a:latin typeface="Arial" panose="020B0604020202020204" pitchFamily="34" charset="0"/>
              </a:rPr>
              <a:t>(from an Ohio location) </a:t>
            </a:r>
            <a:r>
              <a:rPr lang="en-US" b="1" i="0" dirty="0">
                <a:solidFill>
                  <a:srgbClr val="202122"/>
                </a:solidFill>
                <a:effectLst/>
                <a:latin typeface="Arial" panose="020B0604020202020204" pitchFamily="34" charset="0"/>
              </a:rPr>
              <a:t>and rebuilt in Pennsylvania. </a:t>
            </a:r>
            <a:r>
              <a:rPr lang="en-US" b="0" i="0" dirty="0">
                <a:solidFill>
                  <a:srgbClr val="202122"/>
                </a:solidFill>
                <a:effectLst/>
                <a:latin typeface="Arial" panose="020B0604020202020204" pitchFamily="34" charset="0"/>
              </a:rPr>
              <a:t>It was this tank, holding approximately 3.5 million gallons of </a:t>
            </a:r>
            <a:r>
              <a:rPr lang="en-US" b="0" i="0" u="none" strike="noStrike" dirty="0">
                <a:solidFill>
                  <a:srgbClr val="202122"/>
                </a:solidFill>
                <a:effectLst/>
                <a:latin typeface="Arial" panose="020B0604020202020204" pitchFamily="34" charset="0"/>
                <a:hlinkClick r:id="rId4" tooltip="Diesel oil"/>
              </a:rPr>
              <a:t>diesel oil</a:t>
            </a:r>
            <a:r>
              <a:rPr lang="en-US" b="0" i="0" dirty="0">
                <a:solidFill>
                  <a:srgbClr val="202122"/>
                </a:solidFill>
                <a:effectLst/>
                <a:latin typeface="Arial" panose="020B0604020202020204" pitchFamily="34" charset="0"/>
              </a:rPr>
              <a:t>, that failed and collapsed, dumping nearly 1 million gallons of the oil into a </a:t>
            </a:r>
            <a:r>
              <a:rPr lang="en-US" b="0" i="0" u="none" strike="noStrike" dirty="0">
                <a:solidFill>
                  <a:srgbClr val="202122"/>
                </a:solidFill>
                <a:effectLst/>
                <a:latin typeface="Arial" panose="020B0604020202020204" pitchFamily="34" charset="0"/>
                <a:hlinkClick r:id="rId5" tooltip="Storm sewer"/>
              </a:rPr>
              <a:t>storm sewer</a:t>
            </a:r>
            <a:r>
              <a:rPr lang="en-US" b="0" i="0" dirty="0">
                <a:solidFill>
                  <a:srgbClr val="202122"/>
                </a:solidFill>
                <a:effectLst/>
                <a:latin typeface="Arial" panose="020B0604020202020204" pitchFamily="34" charset="0"/>
              </a:rPr>
              <a:t> that led to the </a:t>
            </a:r>
            <a:r>
              <a:rPr lang="en-US" b="0" i="0" u="none" strike="noStrike" dirty="0">
                <a:solidFill>
                  <a:srgbClr val="202122"/>
                </a:solidFill>
                <a:effectLst/>
                <a:latin typeface="Arial" panose="020B0604020202020204" pitchFamily="34" charset="0"/>
                <a:hlinkClick r:id="rId6" tooltip="Monongahela River"/>
              </a:rPr>
              <a:t>Monongahela River</a:t>
            </a:r>
            <a:r>
              <a:rPr lang="en-US" b="0" i="0" dirty="0">
                <a:solidFill>
                  <a:srgbClr val="202122"/>
                </a:solidFill>
                <a:effectLst/>
                <a:latin typeface="Arial" panose="020B0604020202020204" pitchFamily="34" charset="0"/>
              </a:rPr>
              <a:t>.</a:t>
            </a:r>
            <a:r>
              <a:rPr lang="en-US" b="0" i="0" u="none" strike="noStrike" baseline="30000" dirty="0">
                <a:solidFill>
                  <a:srgbClr val="202122"/>
                </a:solidFill>
                <a:effectLst/>
                <a:latin typeface="Arial" panose="020B0604020202020204" pitchFamily="34" charset="0"/>
                <a:hlinkClick r:id="rId7"/>
              </a:rPr>
              <a:t>[2]</a:t>
            </a:r>
            <a:r>
              <a:rPr lang="en-US" b="0" i="0" dirty="0">
                <a:solidFill>
                  <a:srgbClr val="202122"/>
                </a:solidFill>
                <a:effectLst/>
                <a:latin typeface="Arial" panose="020B0604020202020204" pitchFamily="34" charset="0"/>
              </a:rPr>
              <a:t> At 4:58pm, a worker checked the tank levels and verified the tank was almost full. At 5:02, when the worker was walking away from the tank, he heard a loud boom and turned to find the roof of the tank collapsed.</a:t>
            </a:r>
            <a:r>
              <a:rPr lang="en-US" b="0" i="0" u="none" strike="noStrike" baseline="30000" dirty="0">
                <a:solidFill>
                  <a:srgbClr val="202122"/>
                </a:solidFill>
                <a:effectLst/>
                <a:latin typeface="Arial" panose="020B0604020202020204" pitchFamily="34" charset="0"/>
                <a:hlinkClick r:id="rId8"/>
              </a:rPr>
              <a:t>[3]</a:t>
            </a:r>
            <a:r>
              <a:rPr lang="en-US" b="0" i="0" dirty="0">
                <a:solidFill>
                  <a:srgbClr val="202122"/>
                </a:solidFill>
                <a:effectLst/>
                <a:latin typeface="Arial" panose="020B0604020202020204" pitchFamily="34" charset="0"/>
              </a:rPr>
              <a:t> Ashland Co. later took full responsibility for the incident, accepting that they did violate industry standards when reconstructing the tank.</a:t>
            </a:r>
            <a:r>
              <a:rPr lang="en-US" b="0" i="0" u="none" strike="noStrike" baseline="30000" dirty="0">
                <a:solidFill>
                  <a:srgbClr val="202122"/>
                </a:solidFill>
                <a:effectLst/>
                <a:latin typeface="Arial" panose="020B0604020202020204" pitchFamily="34" charset="0"/>
                <a:hlinkClick r:id="rId9"/>
              </a:rPr>
              <a:t>[4]</a:t>
            </a:r>
            <a:endParaRPr lang="en-US" b="0" i="0" dirty="0">
              <a:solidFill>
                <a:srgbClr val="202122"/>
              </a:solidFill>
              <a:effectLst/>
              <a:latin typeface="Arial" panose="020B0604020202020204" pitchFamily="34" charset="0"/>
            </a:endParaRPr>
          </a:p>
          <a:p>
            <a:pPr algn="l"/>
            <a:r>
              <a:rPr lang="en-US" b="0" i="0" dirty="0">
                <a:solidFill>
                  <a:srgbClr val="202122"/>
                </a:solidFill>
                <a:effectLst/>
                <a:latin typeface="Arial" panose="020B0604020202020204" pitchFamily="34" charset="0"/>
              </a:rPr>
              <a:t>A team of researchers ultimately discovered that a dime-sized flaw on the 45-year-old tank contributed to the rupture. The flaw, which consisted of a small, rusting cavity about 0.125 in. deep was caused by a torch and was in the steel before reassembly. A combination of factors aggravated the flaw and caused the tank to split. The tank was assembled in Cleveland in 1940 and rebuilt in 1985. The original welds and those used during the reassembly made the tank’s steel walls more brittle. Other contributing factors were the relative weakness of the World War II steel, pressure from the diesel fuel, and cold weather.</a:t>
            </a:r>
            <a:r>
              <a:rPr lang="en-US" b="0" i="0" u="none" strike="noStrike" baseline="30000" dirty="0">
                <a:solidFill>
                  <a:srgbClr val="202122"/>
                </a:solidFill>
                <a:effectLst/>
                <a:latin typeface="Arial" panose="020B0604020202020204" pitchFamily="34" charset="0"/>
                <a:hlinkClick r:id="rId10"/>
              </a:rPr>
              <a:t>[5]</a:t>
            </a:r>
            <a:endParaRPr lang="en-US" b="0" i="0" dirty="0">
              <a:solidFill>
                <a:srgbClr val="202122"/>
              </a:solidFill>
              <a:effectLst/>
              <a:latin typeface="Arial" panose="020B0604020202020204" pitchFamily="34" charset="0"/>
            </a:endParaRPr>
          </a:p>
          <a:p>
            <a:pPr algn="l"/>
            <a:r>
              <a:rPr lang="en-US" b="0" i="0" dirty="0">
                <a:solidFill>
                  <a:srgbClr val="202122"/>
                </a:solidFill>
                <a:effectLst/>
                <a:latin typeface="Arial" panose="020B0604020202020204" pitchFamily="34" charset="0"/>
              </a:rPr>
              <a:t>From the Monongahela River, the oil made its way down into the Ohio River, contaminating the </a:t>
            </a:r>
            <a:r>
              <a:rPr lang="en-US" b="0" i="0" u="none" strike="noStrike" dirty="0">
                <a:solidFill>
                  <a:srgbClr val="202122"/>
                </a:solidFill>
                <a:effectLst/>
                <a:latin typeface="Arial" panose="020B0604020202020204" pitchFamily="34" charset="0"/>
                <a:hlinkClick r:id="rId11" tooltip="Drinking water"/>
              </a:rPr>
              <a:t>drinking water</a:t>
            </a:r>
            <a:r>
              <a:rPr lang="en-US" b="0" i="0" dirty="0">
                <a:solidFill>
                  <a:srgbClr val="202122"/>
                </a:solidFill>
                <a:effectLst/>
                <a:latin typeface="Arial" panose="020B0604020202020204" pitchFamily="34" charset="0"/>
              </a:rPr>
              <a:t> for about 1 million people throughout </a:t>
            </a:r>
            <a:r>
              <a:rPr lang="en-US" b="0" i="0" u="none" strike="noStrike" dirty="0">
                <a:solidFill>
                  <a:srgbClr val="202122"/>
                </a:solidFill>
                <a:effectLst/>
                <a:latin typeface="Arial" panose="020B0604020202020204" pitchFamily="34" charset="0"/>
                <a:hlinkClick r:id="rId12" tooltip="Ohio"/>
              </a:rPr>
              <a:t>Ohio</a:t>
            </a:r>
            <a:r>
              <a:rPr lang="en-US" b="0" i="0" dirty="0">
                <a:solidFill>
                  <a:srgbClr val="202122"/>
                </a:solidFill>
                <a:effectLst/>
                <a:latin typeface="Arial" panose="020B0604020202020204" pitchFamily="34" charset="0"/>
              </a:rPr>
              <a:t>, </a:t>
            </a:r>
            <a:r>
              <a:rPr lang="en-US" b="0" i="0" u="none" strike="noStrike" dirty="0">
                <a:solidFill>
                  <a:srgbClr val="202122"/>
                </a:solidFill>
                <a:effectLst/>
                <a:latin typeface="Arial" panose="020B0604020202020204" pitchFamily="34" charset="0"/>
                <a:hlinkClick r:id="rId13" tooltip="West Virginia"/>
              </a:rPr>
              <a:t>West Virginia</a:t>
            </a:r>
            <a:r>
              <a:rPr lang="en-US" b="0" i="0" dirty="0">
                <a:solidFill>
                  <a:srgbClr val="202122"/>
                </a:solidFill>
                <a:effectLst/>
                <a:latin typeface="Arial" panose="020B0604020202020204" pitchFamily="34" charset="0"/>
              </a:rPr>
              <a:t>, and Pennsylvania.</a:t>
            </a:r>
            <a:r>
              <a:rPr lang="en-US" b="0" i="0" u="none" strike="noStrike" baseline="30000" dirty="0">
                <a:solidFill>
                  <a:srgbClr val="202122"/>
                </a:solidFill>
                <a:effectLst/>
                <a:latin typeface="Arial" panose="020B0604020202020204" pitchFamily="34" charset="0"/>
                <a:hlinkClick r:id="rId14"/>
              </a:rPr>
              <a:t>[1]</a:t>
            </a:r>
            <a:r>
              <a:rPr lang="en-US" b="0" i="0" dirty="0">
                <a:solidFill>
                  <a:srgbClr val="202122"/>
                </a:solidFill>
                <a:effectLst/>
                <a:latin typeface="Arial" panose="020B0604020202020204" pitchFamily="34" charset="0"/>
              </a:rPr>
              <a:t> About 23,000 residents of Pittsburgh were without water for a week.</a:t>
            </a:r>
            <a:r>
              <a:rPr lang="en-US" b="0" i="0" u="none" strike="noStrike" baseline="30000" dirty="0">
                <a:solidFill>
                  <a:srgbClr val="202122"/>
                </a:solidFill>
                <a:effectLst/>
                <a:latin typeface="Arial" panose="020B0604020202020204" pitchFamily="34" charset="0"/>
                <a:hlinkClick r:id="rId9"/>
              </a:rPr>
              <a:t>[4]</a:t>
            </a:r>
            <a:r>
              <a:rPr lang="en-US" b="0" i="0" dirty="0">
                <a:solidFill>
                  <a:srgbClr val="202122"/>
                </a:solidFill>
                <a:effectLst/>
                <a:latin typeface="Arial" panose="020B0604020202020204" pitchFamily="34" charset="0"/>
              </a:rPr>
              <a:t> About 1,200 residents of </a:t>
            </a:r>
            <a:r>
              <a:rPr lang="en-US" b="0" i="0" u="none" strike="noStrike" dirty="0">
                <a:solidFill>
                  <a:srgbClr val="202122"/>
                </a:solidFill>
                <a:effectLst/>
                <a:latin typeface="Arial" panose="020B0604020202020204" pitchFamily="34" charset="0"/>
                <a:hlinkClick r:id="rId15" tooltip="Jefferson Hills, Pennsylvania"/>
              </a:rPr>
              <a:t>Jefferson Borough</a:t>
            </a:r>
            <a:r>
              <a:rPr lang="en-US" b="0" i="0" dirty="0">
                <a:solidFill>
                  <a:srgbClr val="202122"/>
                </a:solidFill>
                <a:effectLst/>
                <a:latin typeface="Arial" panose="020B0604020202020204" pitchFamily="34" charset="0"/>
              </a:rPr>
              <a:t> were asked to evacuate due to fear of an explosion in the area from a </a:t>
            </a:r>
            <a:r>
              <a:rPr lang="en-US" b="0" i="0" u="none" strike="noStrike" dirty="0">
                <a:solidFill>
                  <a:srgbClr val="202122"/>
                </a:solidFill>
                <a:effectLst/>
                <a:latin typeface="Arial" panose="020B0604020202020204" pitchFamily="34" charset="0"/>
                <a:hlinkClick r:id="rId16" tooltip="Gasoline"/>
              </a:rPr>
              <a:t>gasoline</a:t>
            </a:r>
            <a:r>
              <a:rPr lang="en-US" b="0" i="0" dirty="0">
                <a:solidFill>
                  <a:srgbClr val="202122"/>
                </a:solidFill>
                <a:effectLst/>
                <a:latin typeface="Arial" panose="020B0604020202020204" pitchFamily="34" charset="0"/>
              </a:rPr>
              <a:t> leak.</a:t>
            </a:r>
            <a:r>
              <a:rPr lang="en-US" b="0" i="0" u="none" strike="noStrike" baseline="30000" dirty="0">
                <a:solidFill>
                  <a:srgbClr val="202122"/>
                </a:solidFill>
                <a:effectLst/>
                <a:latin typeface="Arial" panose="020B0604020202020204" pitchFamily="34" charset="0"/>
                <a:hlinkClick r:id="rId7"/>
              </a:rPr>
              <a:t>[2]</a:t>
            </a:r>
            <a:r>
              <a:rPr lang="en-US" b="0" i="0" dirty="0">
                <a:solidFill>
                  <a:srgbClr val="202122"/>
                </a:solidFill>
                <a:effectLst/>
                <a:latin typeface="Arial" panose="020B0604020202020204" pitchFamily="34" charset="0"/>
              </a:rPr>
              <a:t> </a:t>
            </a:r>
            <a:r>
              <a:rPr lang="en-US" b="0" i="0" u="none" strike="noStrike" dirty="0">
                <a:solidFill>
                  <a:srgbClr val="202122"/>
                </a:solidFill>
                <a:effectLst/>
                <a:latin typeface="Arial" panose="020B0604020202020204" pitchFamily="34" charset="0"/>
                <a:hlinkClick r:id="rId17" tooltip="Water shortage"/>
              </a:rPr>
              <a:t>Water shortages</a:t>
            </a:r>
            <a:r>
              <a:rPr lang="en-US" b="0" i="0" dirty="0">
                <a:solidFill>
                  <a:srgbClr val="202122"/>
                </a:solidFill>
                <a:effectLst/>
                <a:latin typeface="Arial" panose="020B0604020202020204" pitchFamily="34" charset="0"/>
              </a:rPr>
              <a:t> occurred for areas as far as 200 miles down river. This oil spill was one of the largest inland oil spills at the time of occurrence. The U.S. Government estimated the cost of damages were between $10 and $15 million.</a:t>
            </a:r>
            <a:r>
              <a:rPr lang="en-US" b="0" i="0" u="none" strike="noStrike" baseline="30000" dirty="0">
                <a:solidFill>
                  <a:srgbClr val="202122"/>
                </a:solidFill>
                <a:effectLst/>
                <a:latin typeface="Arial" panose="020B0604020202020204" pitchFamily="34" charset="0"/>
                <a:hlinkClick r:id="rId18"/>
              </a:rPr>
              <a:t>[6]</a:t>
            </a:r>
            <a:endParaRPr lang="en-US" b="0" i="0" dirty="0">
              <a:solidFill>
                <a:srgbClr val="202122"/>
              </a:solidFill>
              <a:effectLst/>
              <a:latin typeface="Arial" panose="020B0604020202020204" pitchFamily="34" charset="0"/>
            </a:endParaRPr>
          </a:p>
          <a:p>
            <a:pPr algn="l"/>
            <a:r>
              <a:rPr lang="en-US" b="0" i="0" dirty="0">
                <a:solidFill>
                  <a:srgbClr val="202122"/>
                </a:solidFill>
                <a:effectLst/>
                <a:latin typeface="Arial" panose="020B0604020202020204" pitchFamily="34" charset="0"/>
              </a:rPr>
              <a:t>Wildlife in the region were harmed by the oil as well. Fish and </a:t>
            </a:r>
            <a:r>
              <a:rPr lang="en-US" b="0" i="0" u="none" strike="noStrike" dirty="0">
                <a:solidFill>
                  <a:srgbClr val="202122"/>
                </a:solidFill>
                <a:effectLst/>
                <a:latin typeface="Arial" panose="020B0604020202020204" pitchFamily="34" charset="0"/>
                <a:hlinkClick r:id="rId19" tooltip="Mussels"/>
              </a:rPr>
              <a:t>mussels</a:t>
            </a:r>
            <a:r>
              <a:rPr lang="en-US" b="0" i="0" dirty="0">
                <a:solidFill>
                  <a:srgbClr val="202122"/>
                </a:solidFill>
                <a:effectLst/>
                <a:latin typeface="Arial" panose="020B0604020202020204" pitchFamily="34" charset="0"/>
              </a:rPr>
              <a:t> were affected as well as 2,000-4,000 </a:t>
            </a:r>
            <a:r>
              <a:rPr lang="en-US" b="0" i="0" u="none" strike="noStrike" dirty="0">
                <a:solidFill>
                  <a:srgbClr val="202122"/>
                </a:solidFill>
                <a:effectLst/>
                <a:latin typeface="Arial" panose="020B0604020202020204" pitchFamily="34" charset="0"/>
                <a:hlinkClick r:id="rId20" tooltip="Water fowl"/>
              </a:rPr>
              <a:t>water fowl</a:t>
            </a:r>
            <a:r>
              <a:rPr lang="en-US" b="0" i="0" dirty="0">
                <a:solidFill>
                  <a:srgbClr val="202122"/>
                </a:solidFill>
                <a:effectLst/>
                <a:latin typeface="Arial" panose="020B0604020202020204" pitchFamily="34" charset="0"/>
              </a:rPr>
              <a:t> were killed in the incident.</a:t>
            </a:r>
            <a:r>
              <a:rPr lang="en-US" b="0" i="0" u="none" strike="noStrike" baseline="30000" dirty="0">
                <a:solidFill>
                  <a:srgbClr val="202122"/>
                </a:solidFill>
                <a:effectLst/>
                <a:latin typeface="Arial" panose="020B0604020202020204" pitchFamily="34" charset="0"/>
                <a:hlinkClick r:id="rId8"/>
              </a:rPr>
              <a:t>[3]</a:t>
            </a:r>
            <a:endParaRPr lang="en-US" b="0" i="0" u="none" strike="noStrike" baseline="30000" dirty="0">
              <a:solidFill>
                <a:srgbClr val="202122"/>
              </a:solidFill>
              <a:effectLst/>
              <a:latin typeface="Arial" panose="020B0604020202020204" pitchFamily="34" charset="0"/>
            </a:endParaRPr>
          </a:p>
          <a:p>
            <a:pPr algn="l"/>
            <a:r>
              <a:rPr lang="en-US" b="0" i="0" dirty="0">
                <a:solidFill>
                  <a:srgbClr val="202122"/>
                </a:solidFill>
                <a:effectLst/>
                <a:latin typeface="Arial" panose="020B0604020202020204" pitchFamily="34" charset="0"/>
              </a:rPr>
              <a:t>The first </a:t>
            </a:r>
            <a:r>
              <a:rPr lang="en-US" b="0" i="0" u="none" strike="noStrike" dirty="0">
                <a:effectLst/>
                <a:latin typeface="Arial" panose="020B0604020202020204" pitchFamily="34" charset="0"/>
                <a:hlinkClick r:id="rId21" tooltip="Federal government of the United States"/>
              </a:rPr>
              <a:t>Federal government</a:t>
            </a:r>
            <a:r>
              <a:rPr lang="en-US" b="0" i="0" dirty="0">
                <a:solidFill>
                  <a:srgbClr val="202122"/>
                </a:solidFill>
                <a:effectLst/>
                <a:latin typeface="Arial" panose="020B0604020202020204" pitchFamily="34" charset="0"/>
              </a:rPr>
              <a:t> agents on scene were the </a:t>
            </a:r>
            <a:r>
              <a:rPr lang="en-US" b="0" i="0" u="none" strike="noStrike" dirty="0">
                <a:effectLst/>
                <a:latin typeface="Arial" panose="020B0604020202020204" pitchFamily="34" charset="0"/>
                <a:hlinkClick r:id="rId22" tooltip="United States Coast Guard"/>
              </a:rPr>
              <a:t>United States Coast Guard</a:t>
            </a:r>
            <a:r>
              <a:rPr lang="en-US" b="0" i="0" dirty="0">
                <a:solidFill>
                  <a:srgbClr val="202122"/>
                </a:solidFill>
                <a:effectLst/>
                <a:latin typeface="Arial" panose="020B0604020202020204" pitchFamily="34" charset="0"/>
              </a:rPr>
              <a:t>, and the </a:t>
            </a:r>
            <a:r>
              <a:rPr lang="en-US" b="0" i="0" u="none" strike="noStrike" dirty="0">
                <a:effectLst/>
                <a:latin typeface="Arial" panose="020B0604020202020204" pitchFamily="34" charset="0"/>
                <a:hlinkClick r:id="rId23" tooltip="Environmental Protection Agency"/>
              </a:rPr>
              <a:t>Environmental Protection Agency</a:t>
            </a:r>
            <a:r>
              <a:rPr lang="en-US" b="0" i="0" dirty="0">
                <a:solidFill>
                  <a:srgbClr val="202122"/>
                </a:solidFill>
                <a:effectLst/>
                <a:latin typeface="Arial" panose="020B0604020202020204" pitchFamily="34" charset="0"/>
              </a:rPr>
              <a:t> acted as on scene coordinators throughout the cleanup process.</a:t>
            </a:r>
            <a:r>
              <a:rPr lang="en-US" b="0" i="0" u="none" strike="noStrike" baseline="30000" dirty="0">
                <a:solidFill>
                  <a:srgbClr val="202122"/>
                </a:solidFill>
                <a:effectLst/>
                <a:latin typeface="Arial" panose="020B0604020202020204" pitchFamily="34" charset="0"/>
                <a:hlinkClick r:id="rId8"/>
              </a:rPr>
              <a:t>[3]</a:t>
            </a:r>
            <a:r>
              <a:rPr lang="en-US" b="0" i="0" dirty="0">
                <a:solidFill>
                  <a:srgbClr val="202122"/>
                </a:solidFill>
                <a:effectLst/>
                <a:latin typeface="Arial" panose="020B0604020202020204" pitchFamily="34" charset="0"/>
              </a:rPr>
              <a:t> Multiple obstacles were faced throughout the cleanup efforts. First, major water shortages down river placed potable water in high demand. Also, cold temperatures caused freezing and extreme conditions throughout the river, hindering the cleanup process. Lastly, the river itself had few access points, making it difficult to bring in heavy equipment for cleanup in certain parts of the river. Out of the approximate 1 million gallons spilled, about 200,000 gallons were recovered in the process.</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29</a:t>
            </a:fld>
            <a:endParaRPr lang="en-US"/>
          </a:p>
        </p:txBody>
      </p:sp>
    </p:spTree>
    <p:extLst>
      <p:ext uri="{BB962C8B-B14F-4D97-AF65-F5344CB8AC3E}">
        <p14:creationId xmlns:p14="http://schemas.microsoft.com/office/powerpoint/2010/main" val="9699138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235298" lvl="1" indent="-235298">
              <a:spcBef>
                <a:spcPct val="50000"/>
              </a:spcBef>
              <a:defRPr/>
            </a:pPr>
            <a:r>
              <a:rPr lang="en-US" sz="2800" b="1" dirty="0"/>
              <a:t>At a minimum, train your oil-handling personnel in:</a:t>
            </a:r>
          </a:p>
          <a:p>
            <a:pPr marL="525391" lvl="2" indent="-290093">
              <a:spcBef>
                <a:spcPts val="1218"/>
              </a:spcBef>
              <a:buFont typeface="Wingdings" panose="05000000000000000000" pitchFamily="2" charset="2"/>
              <a:buChar char="§"/>
              <a:defRPr/>
            </a:pPr>
            <a:r>
              <a:rPr lang="en-US" sz="2800" dirty="0"/>
              <a:t>Operation and maintenance of oil spill response equipment</a:t>
            </a:r>
          </a:p>
          <a:p>
            <a:pPr marL="525391" lvl="2" indent="-290093">
              <a:lnSpc>
                <a:spcPct val="150000"/>
              </a:lnSpc>
              <a:buFont typeface="Wingdings" panose="05000000000000000000" pitchFamily="2" charset="2"/>
              <a:buChar char="§"/>
              <a:defRPr/>
            </a:pPr>
            <a:r>
              <a:rPr lang="en-US" sz="2800" dirty="0"/>
              <a:t>Response procedures</a:t>
            </a:r>
          </a:p>
          <a:p>
            <a:pPr marL="525391" lvl="2" indent="-290093">
              <a:lnSpc>
                <a:spcPct val="150000"/>
              </a:lnSpc>
              <a:spcBef>
                <a:spcPct val="0"/>
              </a:spcBef>
              <a:buFont typeface="Wingdings" panose="05000000000000000000" pitchFamily="2" charset="2"/>
              <a:buChar char="§"/>
              <a:defRPr/>
            </a:pPr>
            <a:r>
              <a:rPr lang="en-US" sz="2800" dirty="0"/>
              <a:t>General facility operations</a:t>
            </a:r>
          </a:p>
          <a:p>
            <a:pPr marL="525391" lvl="2" indent="-290093">
              <a:lnSpc>
                <a:spcPct val="150000"/>
              </a:lnSpc>
              <a:spcBef>
                <a:spcPct val="0"/>
              </a:spcBef>
              <a:buFont typeface="Wingdings" panose="05000000000000000000" pitchFamily="2" charset="2"/>
              <a:buChar char="§"/>
              <a:defRPr/>
            </a:pPr>
            <a:r>
              <a:rPr lang="en-US" sz="2800" dirty="0"/>
              <a:t>Contents of the facility SPCC Plan</a:t>
            </a:r>
          </a:p>
          <a:p>
            <a:pPr marL="525391" marR="0" lvl="2" indent="-290093" algn="l" defTabSz="914400" rtl="0" eaLnBrk="1" fontAlgn="auto" latinLnBrk="0" hangingPunct="1">
              <a:lnSpc>
                <a:spcPct val="150000"/>
              </a:lnSpc>
              <a:spcBef>
                <a:spcPct val="0"/>
              </a:spcBef>
              <a:spcAft>
                <a:spcPts val="0"/>
              </a:spcAft>
              <a:buClrTx/>
              <a:buSzTx/>
              <a:buFont typeface="Wingdings" panose="05000000000000000000" pitchFamily="2" charset="2"/>
              <a:buChar char="§"/>
              <a:tabLst/>
              <a:defRPr/>
            </a:pPr>
            <a:r>
              <a:rPr lang="en-US" sz="2800" dirty="0"/>
              <a:t>Applicable pollution laws and regulations</a:t>
            </a:r>
          </a:p>
          <a:p>
            <a:pPr marL="525391" lvl="2" indent="-290093">
              <a:lnSpc>
                <a:spcPct val="150000"/>
              </a:lnSpc>
              <a:spcBef>
                <a:spcPct val="0"/>
              </a:spcBef>
              <a:buFont typeface="Wingdings" panose="05000000000000000000" pitchFamily="2" charset="2"/>
              <a:buChar char="§"/>
              <a:defRPr/>
            </a:pPr>
            <a:endParaRPr lang="en-US" sz="2800" dirty="0"/>
          </a:p>
          <a:p>
            <a:pPr marL="235298" lvl="1" indent="-235298">
              <a:spcBef>
                <a:spcPct val="50000"/>
              </a:spcBef>
              <a:defRPr/>
            </a:pPr>
            <a:endParaRPr lang="en-US" sz="2800" b="1" dirty="0"/>
          </a:p>
          <a:p>
            <a:pPr eaLnBrk="1" hangingPunct="1"/>
            <a:endParaRPr lang="en-US" altLang="en-US" dirty="0">
              <a:latin typeface="Times New Roman" panose="02020603050405020304" pitchFamily="18" charset="0"/>
              <a:cs typeface="Times New Roman" panose="02020603050405020304" pitchFamily="18" charset="0"/>
            </a:endParaRPr>
          </a:p>
          <a:p>
            <a:pPr eaLnBrk="1" hangingPunct="1"/>
            <a:endParaRPr lang="en-US" altLang="en-US" dirty="0">
              <a:latin typeface="Times New Roman" panose="02020603050405020304" pitchFamily="18" charset="0"/>
              <a:cs typeface="Times New Roman" panose="02020603050405020304" pitchFamily="18" charset="0"/>
            </a:endParaRPr>
          </a:p>
          <a:p>
            <a:pPr eaLnBrk="1" hangingPunct="1"/>
            <a:r>
              <a:rPr lang="en-US" altLang="en-US" dirty="0">
                <a:latin typeface="Times New Roman" panose="02020603050405020304" pitchFamily="18" charset="0"/>
                <a:cs typeface="Times New Roman" panose="02020603050405020304" pitchFamily="18" charset="0"/>
              </a:rPr>
              <a:t>Training of oil-handling personnel is required for facilities subject to the SPCC rule.</a:t>
            </a:r>
          </a:p>
          <a:p>
            <a:pPr eaLnBrk="1" hangingPunct="1"/>
            <a:r>
              <a:rPr lang="en-US" altLang="en-US" dirty="0">
                <a:latin typeface="Times New Roman" panose="02020603050405020304" pitchFamily="18" charset="0"/>
                <a:cs typeface="Times New Roman" panose="02020603050405020304" pitchFamily="18" charset="0"/>
              </a:rPr>
              <a:t>Records aren’t required, but they should be kept to document that training has taken place.  </a:t>
            </a:r>
            <a:r>
              <a:rPr lang="en-US" altLang="en-US" b="1" dirty="0">
                <a:latin typeface="Times New Roman" panose="02020603050405020304" pitchFamily="18" charset="0"/>
                <a:cs typeface="Times New Roman" panose="02020603050405020304" pitchFamily="18" charset="0"/>
              </a:rPr>
              <a:t>Sign-in sheets </a:t>
            </a:r>
            <a:r>
              <a:rPr lang="en-US" altLang="en-US" dirty="0">
                <a:latin typeface="Times New Roman" panose="02020603050405020304" pitchFamily="18" charset="0"/>
                <a:cs typeface="Times New Roman" panose="02020603050405020304" pitchFamily="18" charset="0"/>
              </a:rPr>
              <a:t>work well.</a:t>
            </a:r>
          </a:p>
          <a:p>
            <a:r>
              <a:rPr lang="en-US" dirty="0">
                <a:effectLst/>
              </a:rPr>
              <a:t>(f) </a:t>
            </a:r>
            <a:r>
              <a:rPr lang="en-US" b="1" i="1" dirty="0">
                <a:effectLst/>
              </a:rPr>
              <a:t>Personnel, training, and discharge prevention procedures.</a:t>
            </a:r>
            <a:r>
              <a:rPr lang="en-US" dirty="0">
                <a:effectLst/>
              </a:rPr>
              <a:t> </a:t>
            </a:r>
          </a:p>
          <a:p>
            <a:r>
              <a:rPr lang="en-US" dirty="0">
                <a:effectLst/>
              </a:rPr>
              <a:t>(1) At a minimum, train your oil-handling personnel in the operation and maintenance of equipment to prevent discharges; discharge procedure protocols; applicable pollution control laws, rules, and regulations; general facility operations; and, the contents of the facility SPCC Plan.</a:t>
            </a:r>
          </a:p>
          <a:p>
            <a:r>
              <a:rPr lang="en-US" dirty="0">
                <a:effectLst/>
              </a:rPr>
              <a:t>(2) Designate a person at each applicable facility who is accountable for discharge prevention and who reports to facility management.</a:t>
            </a:r>
          </a:p>
          <a:p>
            <a:r>
              <a:rPr lang="en-US" dirty="0">
                <a:effectLst/>
              </a:rPr>
              <a:t>(3) Schedule and conduct discharge prevention briefings for your oil-handling personnel at least once a year to assure adequate understanding of the SPCC Plan for that facility. Such briefings must highlight and describe known discharges as described in </a:t>
            </a:r>
            <a:r>
              <a:rPr lang="en-US" dirty="0">
                <a:effectLst/>
                <a:hlinkClick r:id="rId3"/>
              </a:rPr>
              <a:t>§ 112.1(b)</a:t>
            </a:r>
            <a:r>
              <a:rPr lang="en-US" dirty="0">
                <a:effectLst/>
              </a:rPr>
              <a:t> or failures, malfunctioning components, and any recently developed precautionary measures.</a:t>
            </a:r>
          </a:p>
          <a:p>
            <a:pPr eaLnBrk="1" hangingPunct="1"/>
            <a:endParaRPr lang="en-US" altLang="en-US"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30</a:t>
            </a:fld>
            <a:endParaRPr lang="en-US"/>
          </a:p>
        </p:txBody>
      </p:sp>
    </p:spTree>
    <p:extLst>
      <p:ext uri="{BB962C8B-B14F-4D97-AF65-F5344CB8AC3E}">
        <p14:creationId xmlns:p14="http://schemas.microsoft.com/office/powerpoint/2010/main" val="1809295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The SPCC Plan must include:</a:t>
            </a:r>
          </a:p>
          <a:p>
            <a:pPr marL="174056" indent="-174056">
              <a:buFont typeface="Arial" panose="020B0604020202020204" pitchFamily="34" charset="0"/>
              <a:buChar char="•"/>
            </a:pPr>
            <a:r>
              <a:rPr lang="en-US" dirty="0"/>
              <a:t>A description of annual discharge‑prevention briefings for all oil‑handling personnel.</a:t>
            </a:r>
          </a:p>
          <a:p>
            <a:pPr marL="174056" indent="-174056">
              <a:buFont typeface="Arial" panose="020B0604020202020204" pitchFamily="34" charset="0"/>
              <a:buChar char="•"/>
            </a:pPr>
            <a:r>
              <a:rPr lang="en-US" dirty="0"/>
              <a:t>An SPCC review covering </a:t>
            </a:r>
          </a:p>
          <a:p>
            <a:pPr marL="631256" lvl="1" indent="-174056">
              <a:buFont typeface="Arial" panose="020B0604020202020204" pitchFamily="34" charset="0"/>
              <a:buChar char="•"/>
            </a:pPr>
            <a:r>
              <a:rPr lang="en-US" dirty="0"/>
              <a:t>recent discharges and failures, </a:t>
            </a:r>
          </a:p>
          <a:p>
            <a:pPr marL="631256" lvl="1" indent="-174056">
              <a:buFont typeface="Arial" panose="020B0604020202020204" pitchFamily="34" charset="0"/>
              <a:buChar char="•"/>
            </a:pPr>
            <a:r>
              <a:rPr lang="en-US" dirty="0"/>
              <a:t>malfunctioning components, </a:t>
            </a:r>
          </a:p>
          <a:p>
            <a:pPr marL="631256" lvl="1" indent="-174056">
              <a:buFont typeface="Arial" panose="020B0604020202020204" pitchFamily="34" charset="0"/>
              <a:buChar char="•"/>
            </a:pPr>
            <a:r>
              <a:rPr lang="en-US" dirty="0"/>
              <a:t>and newly developed precautionary measures.</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31</a:t>
            </a:fld>
            <a:endParaRPr lang="en-US"/>
          </a:p>
        </p:txBody>
      </p:sp>
    </p:spTree>
    <p:extLst>
      <p:ext uri="{BB962C8B-B14F-4D97-AF65-F5344CB8AC3E}">
        <p14:creationId xmlns:p14="http://schemas.microsoft.com/office/powerpoint/2010/main" val="2170080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Each facility type has its own facility‑specific requirements for inspections, testing, training, and drills/exercises (see the Inspection Records Review List):</a:t>
            </a:r>
          </a:p>
          <a:p>
            <a:endParaRPr lang="en-US" dirty="0"/>
          </a:p>
          <a:p>
            <a:r>
              <a:rPr lang="en-US" dirty="0"/>
              <a:t>Onshore facilities (excluding production) – petroleum oils</a:t>
            </a:r>
          </a:p>
          <a:p>
            <a:r>
              <a:rPr lang="en-US" dirty="0"/>
              <a:t>Onshore oil production facilities</a:t>
            </a:r>
          </a:p>
          <a:p>
            <a:r>
              <a:rPr lang="en-US" dirty="0"/>
              <a:t>Onshore oil drilling and workover facilities</a:t>
            </a:r>
          </a:p>
          <a:p>
            <a:r>
              <a:rPr lang="en-US" dirty="0"/>
              <a:t>Onshore facilities handling animal fats and vegetable oils (AFVO)</a:t>
            </a:r>
          </a:p>
          <a:p>
            <a:endParaRPr lang="en-US" dirty="0">
              <a:solidFill>
                <a:schemeClr val="accent1">
                  <a:lumMod val="60000"/>
                  <a:lumOff val="40000"/>
                </a:schemeClr>
              </a:solidFill>
            </a:endParaRPr>
          </a:p>
        </p:txBody>
      </p:sp>
      <p:sp>
        <p:nvSpPr>
          <p:cNvPr id="4" name="Slide Number Placeholder 3"/>
          <p:cNvSpPr>
            <a:spLocks noGrp="1"/>
          </p:cNvSpPr>
          <p:nvPr>
            <p:ph type="sldNum" sz="quarter" idx="5"/>
          </p:nvPr>
        </p:nvSpPr>
        <p:spPr/>
        <p:txBody>
          <a:bodyPr/>
          <a:lstStyle/>
          <a:p>
            <a:fld id="{297A849A-8B3C-4C60-815D-37DC5896E56D}" type="slidenum">
              <a:rPr lang="en-US" smtClean="0"/>
              <a:t>32</a:t>
            </a:fld>
            <a:endParaRPr lang="en-US"/>
          </a:p>
        </p:txBody>
      </p:sp>
    </p:spTree>
    <p:extLst>
      <p:ext uri="{BB962C8B-B14F-4D97-AF65-F5344CB8AC3E}">
        <p14:creationId xmlns:p14="http://schemas.microsoft.com/office/powerpoint/2010/main" val="11750472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ABFC99-3809-37B8-23D4-397BBC70A8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B1AE48-F9E0-C930-3095-CAA459BADD9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E57F970-7484-663E-A8BC-66E6C80D763B}"/>
              </a:ext>
            </a:extLst>
          </p:cNvPr>
          <p:cNvSpPr>
            <a:spLocks noGrp="1"/>
          </p:cNvSpPr>
          <p:nvPr>
            <p:ph type="body" idx="1"/>
          </p:nvPr>
        </p:nvSpPr>
        <p:spPr/>
        <p:txBody>
          <a:bodyPr/>
          <a:lstStyle/>
          <a:p>
            <a:r>
              <a:rPr lang="en-US" dirty="0"/>
              <a:t>Facilities who meet the </a:t>
            </a:r>
            <a:r>
              <a:rPr lang="en-US" i="1" dirty="0"/>
              <a:t>substantial harm </a:t>
            </a:r>
            <a:r>
              <a:rPr lang="en-US" i="0" dirty="0"/>
              <a:t>criteria as defined 40 CFR 112.20 are required to prepare a Facility Response Plan (FRP).</a:t>
            </a:r>
            <a:endParaRPr lang="en-US" dirty="0"/>
          </a:p>
          <a:p>
            <a:endParaRPr lang="en-US" dirty="0">
              <a:ea typeface="Calibri"/>
              <a:cs typeface="Calibri"/>
            </a:endParaRPr>
          </a:p>
          <a:p>
            <a:r>
              <a:rPr lang="en-US" dirty="0"/>
              <a:t>Appendix C to part 112 - Substantial Harm Criteria provides guidance for determining FRP applicability.</a:t>
            </a:r>
          </a:p>
          <a:p>
            <a:endParaRPr lang="en-US" dirty="0">
              <a:ea typeface="Calibri" panose="020F0502020204030204"/>
              <a:cs typeface="Calibri" panose="020F0502020204030204"/>
            </a:endParaRPr>
          </a:p>
        </p:txBody>
      </p:sp>
      <p:sp>
        <p:nvSpPr>
          <p:cNvPr id="4" name="Slide Number Placeholder 3">
            <a:extLst>
              <a:ext uri="{FF2B5EF4-FFF2-40B4-BE49-F238E27FC236}">
                <a16:creationId xmlns:a16="http://schemas.microsoft.com/office/drawing/2014/main" id="{9D45FFD8-6086-ECD6-93F7-6555E1DEBD10}"/>
              </a:ext>
            </a:extLst>
          </p:cNvPr>
          <p:cNvSpPr>
            <a:spLocks noGrp="1"/>
          </p:cNvSpPr>
          <p:nvPr>
            <p:ph type="sldNum" sz="quarter" idx="5"/>
          </p:nvPr>
        </p:nvSpPr>
        <p:spPr/>
        <p:txBody>
          <a:bodyPr/>
          <a:lstStyle/>
          <a:p>
            <a:pPr defTabSz="928299">
              <a:defRPr/>
            </a:pPr>
            <a:fld id="{2A2E6707-0162-431E-85D3-2EA4A00141B7}" type="slidenum">
              <a:rPr lang="en-US">
                <a:solidFill>
                  <a:prstClr val="black"/>
                </a:solidFill>
                <a:latin typeface="Calibri" panose="020F0502020204030204"/>
              </a:rPr>
              <a:pPr defTabSz="928299">
                <a:defRPr/>
              </a:pPr>
              <a:t>33</a:t>
            </a:fld>
            <a:endParaRPr lang="en-US">
              <a:solidFill>
                <a:prstClr val="black"/>
              </a:solidFill>
              <a:latin typeface="Calibri" panose="020F0502020204030204"/>
            </a:endParaRPr>
          </a:p>
        </p:txBody>
      </p:sp>
    </p:spTree>
    <p:extLst>
      <p:ext uri="{BB962C8B-B14F-4D97-AF65-F5344CB8AC3E}">
        <p14:creationId xmlns:p14="http://schemas.microsoft.com/office/powerpoint/2010/main" val="27638848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Facilities: </a:t>
            </a:r>
          </a:p>
          <a:p>
            <a:pPr marL="174056" indent="-174056">
              <a:buFont typeface="Arial" panose="020B0604020202020204" pitchFamily="34" charset="0"/>
              <a:buChar char="•"/>
            </a:pPr>
            <a:r>
              <a:rPr lang="en-US" dirty="0"/>
              <a:t>That could reasonably be expected to cause </a:t>
            </a:r>
            <a:r>
              <a:rPr lang="en-US" b="1" dirty="0"/>
              <a:t>substantial harm</a:t>
            </a:r>
            <a:r>
              <a:rPr lang="en-US" dirty="0"/>
              <a:t> to the environment by discharging oil into or on the navigable waters or adjoining shorelines</a:t>
            </a:r>
          </a:p>
          <a:p>
            <a:pPr marL="171450" indent="-171450" defTabSz="928299">
              <a:buFont typeface="Wingdings" panose="05000000000000000000" pitchFamily="2" charset="2"/>
              <a:buChar char="§"/>
            </a:pPr>
            <a:r>
              <a:rPr lang="en-US" dirty="0"/>
              <a:t>Must </a:t>
            </a:r>
            <a:r>
              <a:rPr lang="en-US" b="1" dirty="0"/>
              <a:t>plan</a:t>
            </a:r>
            <a:r>
              <a:rPr lang="en-US" dirty="0"/>
              <a:t> for and </a:t>
            </a:r>
            <a:r>
              <a:rPr lang="en-US" b="1" dirty="0"/>
              <a:t>respond</a:t>
            </a:r>
            <a:r>
              <a:rPr lang="en-US" dirty="0"/>
              <a:t> to a worst-case discharge</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34</a:t>
            </a:fld>
            <a:endParaRPr lang="en-US"/>
          </a:p>
        </p:txBody>
      </p:sp>
    </p:spTree>
    <p:extLst>
      <p:ext uri="{BB962C8B-B14F-4D97-AF65-F5344CB8AC3E}">
        <p14:creationId xmlns:p14="http://schemas.microsoft.com/office/powerpoint/2010/main" val="35825900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defTabSz="928299"/>
            <a:r>
              <a:rPr lang="en-US" dirty="0"/>
              <a:t>42,000 Gallons of Storage AND Transfers over water to vessels</a:t>
            </a:r>
          </a:p>
          <a:p>
            <a:pPr defTabSz="928299"/>
            <a:r>
              <a:rPr lang="en-US" dirty="0"/>
              <a:t>1 Million Gallons of Storage AND</a:t>
            </a:r>
          </a:p>
          <a:p>
            <a:pPr marL="232075" indent="-232075" defTabSz="928299">
              <a:buFontTx/>
              <a:buAutoNum type="arabicPeriod"/>
            </a:pPr>
            <a:r>
              <a:rPr lang="en-US" dirty="0"/>
              <a:t>Inadequate secondary containment</a:t>
            </a:r>
          </a:p>
          <a:p>
            <a:pPr marL="232075" indent="-232075" defTabSz="928299">
              <a:buFontTx/>
              <a:buAutoNum type="arabicPeriod"/>
            </a:pPr>
            <a:r>
              <a:rPr lang="en-US" dirty="0"/>
              <a:t>Injury to fish and wildlife and sensitive environments </a:t>
            </a:r>
          </a:p>
          <a:p>
            <a:pPr marL="232075" indent="-232075" defTabSz="928299">
              <a:buFontTx/>
              <a:buAutoNum type="arabicPeriod"/>
            </a:pPr>
            <a:r>
              <a:rPr lang="en-US" dirty="0"/>
              <a:t> Shutdown public drinking water intake</a:t>
            </a:r>
          </a:p>
          <a:p>
            <a:pPr marL="232075" indent="-232075" defTabSz="928299">
              <a:buFontTx/>
              <a:buAutoNum type="arabicPeriod"/>
            </a:pPr>
            <a:r>
              <a:rPr lang="en-US" dirty="0"/>
              <a:t>Discharge ≥ 10,000 gallons</a:t>
            </a:r>
          </a:p>
          <a:p>
            <a:pPr marL="232075" indent="-232075" defTabSz="928299">
              <a:buFontTx/>
              <a:buAutoNum type="arabicPeriod"/>
            </a:pPr>
            <a:endParaRPr lang="en-US" dirty="0"/>
          </a:p>
          <a:p>
            <a:pPr marL="232075" indent="-232075" defTabSz="928299">
              <a:buFontTx/>
              <a:buAutoNum type="arabicPeriod"/>
            </a:pPr>
            <a:endParaRPr lang="en-US" dirty="0"/>
          </a:p>
          <a:p>
            <a:pPr defTabSz="928299"/>
            <a:endParaRPr lang="en-US" dirty="0"/>
          </a:p>
          <a:p>
            <a:pPr defTabSz="928299"/>
            <a:endParaRPr lang="en-US" dirty="0"/>
          </a:p>
          <a:p>
            <a:pPr defTabSz="928299"/>
            <a:endParaRPr lang="en-US" dirty="0"/>
          </a:p>
          <a:p>
            <a:endParaRPr lang="en-US" b="0" i="0" dirty="0">
              <a:solidFill>
                <a:srgbClr val="333333"/>
              </a:solidFill>
              <a:effectLst/>
              <a:latin typeface="Open Sans" panose="020B0606030504020204" pitchFamily="34" charset="0"/>
            </a:endParaRPr>
          </a:p>
          <a:p>
            <a:endParaRPr lang="en-US" b="0" i="0" dirty="0">
              <a:solidFill>
                <a:srgbClr val="333333"/>
              </a:solidFill>
              <a:effectLst/>
              <a:latin typeface="Open Sans" panose="020B0606030504020204" pitchFamily="34" charset="0"/>
            </a:endParaRPr>
          </a:p>
        </p:txBody>
      </p:sp>
      <p:sp>
        <p:nvSpPr>
          <p:cNvPr id="4" name="Slide Number Placeholder 3"/>
          <p:cNvSpPr>
            <a:spLocks noGrp="1"/>
          </p:cNvSpPr>
          <p:nvPr>
            <p:ph type="sldNum" sz="quarter" idx="5"/>
          </p:nvPr>
        </p:nvSpPr>
        <p:spPr/>
        <p:txBody>
          <a:bodyPr/>
          <a:lstStyle/>
          <a:p>
            <a:pPr defTabSz="928299">
              <a:defRPr/>
            </a:pPr>
            <a:fld id="{2A2E6707-0162-431E-85D3-2EA4A00141B7}" type="slidenum">
              <a:rPr lang="en-US">
                <a:solidFill>
                  <a:prstClr val="black"/>
                </a:solidFill>
                <a:latin typeface="Calibri" panose="020F0502020204030204"/>
              </a:rPr>
              <a:pPr defTabSz="928299">
                <a:defRPr/>
              </a:pPr>
              <a:t>35</a:t>
            </a:fld>
            <a:endParaRPr lang="en-US">
              <a:solidFill>
                <a:prstClr val="black"/>
              </a:solidFill>
              <a:latin typeface="Calibri" panose="020F0502020204030204"/>
            </a:endParaRPr>
          </a:p>
        </p:txBody>
      </p:sp>
    </p:spTree>
    <p:extLst>
      <p:ext uri="{BB962C8B-B14F-4D97-AF65-F5344CB8AC3E}">
        <p14:creationId xmlns:p14="http://schemas.microsoft.com/office/powerpoint/2010/main" val="24125736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Who Makes the Substantial‑Harm Criteria Determination?</a:t>
            </a:r>
          </a:p>
          <a:p>
            <a:endParaRPr lang="en-US" sz="1200" b="0" i="0" kern="1200" dirty="0">
              <a:solidFill>
                <a:schemeClr val="tx1"/>
              </a:solidFill>
              <a:effectLst/>
              <a:latin typeface="+mn-lt"/>
              <a:ea typeface="+mn-ea"/>
              <a:cs typeface="+mn-cs"/>
            </a:endParaRPr>
          </a:p>
          <a:p>
            <a:r>
              <a:rPr lang="en-US" b="1" dirty="0">
                <a:solidFill>
                  <a:srgbClr val="333333"/>
                </a:solidFill>
                <a:latin typeface="Open Sans" panose="020B0606030504020204" pitchFamily="34" charset="0"/>
              </a:rPr>
              <a:t>40 CFR Appendix C to Part 112 - </a:t>
            </a:r>
            <a:r>
              <a:rPr lang="en-US" b="0" i="0" dirty="0">
                <a:solidFill>
                  <a:srgbClr val="333333"/>
                </a:solidFill>
                <a:effectLst/>
                <a:latin typeface="Open Sans" panose="020B0606030504020204" pitchFamily="34" charset="0"/>
              </a:rPr>
              <a:t>FRPs are required to include the Substantial Harm Criteria form. This form details why the FRP rule applies to the facility, while also helping to determining whether the facility is considered capable of substantial harm </a:t>
            </a:r>
            <a:r>
              <a:rPr lang="en-US" b="0" i="1" dirty="0">
                <a:solidFill>
                  <a:srgbClr val="333333"/>
                </a:solidFill>
                <a:effectLst/>
                <a:latin typeface="Open Sans" panose="020B0606030504020204" pitchFamily="34" charset="0"/>
              </a:rPr>
              <a:t>or</a:t>
            </a:r>
            <a:r>
              <a:rPr lang="en-US" b="0" i="0" dirty="0">
                <a:solidFill>
                  <a:srgbClr val="333333"/>
                </a:solidFill>
                <a:effectLst/>
                <a:latin typeface="Open Sans" panose="020B0606030504020204" pitchFamily="34" charset="0"/>
              </a:rPr>
              <a:t> significant and substantial harm. </a:t>
            </a:r>
          </a:p>
          <a:p>
            <a:endParaRPr lang="en-US" b="0" i="0" dirty="0">
              <a:solidFill>
                <a:srgbClr val="333333"/>
              </a:solidFill>
              <a:effectLst/>
              <a:latin typeface="Open Sans" panose="020B0606030504020204" pitchFamily="34" charset="0"/>
            </a:endParaRPr>
          </a:p>
          <a:p>
            <a:r>
              <a:rPr lang="en-US" b="0" i="0" dirty="0">
                <a:solidFill>
                  <a:srgbClr val="333333"/>
                </a:solidFill>
                <a:effectLst/>
                <a:latin typeface="Open Sans" panose="020B0606030504020204" pitchFamily="34" charset="0"/>
              </a:rPr>
              <a:t>Facilities who fall in the Significant and Substantial Harm category are required to seek EPA approval for their plans. Ultimately, whether a facility falls in the </a:t>
            </a:r>
            <a:r>
              <a:rPr lang="en-US" b="0" i="1" dirty="0">
                <a:solidFill>
                  <a:srgbClr val="333333"/>
                </a:solidFill>
                <a:effectLst/>
                <a:latin typeface="Open Sans" panose="020B0606030504020204" pitchFamily="34" charset="0"/>
              </a:rPr>
              <a:t>significant harm</a:t>
            </a:r>
            <a:r>
              <a:rPr lang="en-US" b="0" i="0" dirty="0">
                <a:solidFill>
                  <a:srgbClr val="333333"/>
                </a:solidFill>
                <a:effectLst/>
                <a:latin typeface="Open Sans" panose="020B0606030504020204" pitchFamily="34" charset="0"/>
              </a:rPr>
              <a:t> or </a:t>
            </a:r>
            <a:r>
              <a:rPr lang="en-US" b="0" i="1" dirty="0">
                <a:solidFill>
                  <a:srgbClr val="333333"/>
                </a:solidFill>
                <a:effectLst/>
                <a:latin typeface="Open Sans" panose="020B0606030504020204" pitchFamily="34" charset="0"/>
              </a:rPr>
              <a:t>significant and substantial harm </a:t>
            </a:r>
            <a:r>
              <a:rPr lang="en-US" b="0" i="0" dirty="0">
                <a:solidFill>
                  <a:srgbClr val="333333"/>
                </a:solidFill>
                <a:effectLst/>
                <a:latin typeface="Open Sans" panose="020B0606030504020204" pitchFamily="34" charset="0"/>
              </a:rPr>
              <a:t>category is at the Regional Administrator’s discretion. </a:t>
            </a:r>
          </a:p>
          <a:p>
            <a:endParaRPr lang="en-US" b="0" i="0" dirty="0">
              <a:solidFill>
                <a:srgbClr val="333333"/>
              </a:solidFill>
              <a:effectLst/>
              <a:latin typeface="Open Sans" panose="020B0606030504020204" pitchFamily="34" charset="0"/>
            </a:endParaRPr>
          </a:p>
          <a:p>
            <a:endParaRPr lang="en-US" b="0" i="0" dirty="0">
              <a:solidFill>
                <a:srgbClr val="333333"/>
              </a:solidFill>
              <a:effectLst/>
              <a:latin typeface="Open Sans" panose="020B0606030504020204" pitchFamily="34" charset="0"/>
            </a:endParaRPr>
          </a:p>
          <a:p>
            <a:endParaRPr lang="en-US" b="0" i="0" dirty="0">
              <a:solidFill>
                <a:srgbClr val="333333"/>
              </a:solidFill>
              <a:effectLst/>
              <a:latin typeface="Open Sans" panose="020B0606030504020204" pitchFamily="34" charset="0"/>
            </a:endParaRPr>
          </a:p>
        </p:txBody>
      </p:sp>
      <p:sp>
        <p:nvSpPr>
          <p:cNvPr id="4" name="Slide Number Placeholder 3"/>
          <p:cNvSpPr>
            <a:spLocks noGrp="1"/>
          </p:cNvSpPr>
          <p:nvPr>
            <p:ph type="sldNum" sz="quarter" idx="5"/>
          </p:nvPr>
        </p:nvSpPr>
        <p:spPr/>
        <p:txBody>
          <a:bodyPr/>
          <a:lstStyle/>
          <a:p>
            <a:pPr defTabSz="928299">
              <a:defRPr/>
            </a:pPr>
            <a:fld id="{2A2E6707-0162-431E-85D3-2EA4A00141B7}" type="slidenum">
              <a:rPr lang="en-US">
                <a:solidFill>
                  <a:prstClr val="black"/>
                </a:solidFill>
                <a:latin typeface="Calibri" panose="020F0502020204030204"/>
              </a:rPr>
              <a:pPr defTabSz="928299">
                <a:defRPr/>
              </a:pPr>
              <a:t>36</a:t>
            </a:fld>
            <a:endParaRPr lang="en-US">
              <a:solidFill>
                <a:prstClr val="black"/>
              </a:solidFill>
              <a:latin typeface="Calibri" panose="020F0502020204030204"/>
            </a:endParaRPr>
          </a:p>
        </p:txBody>
      </p:sp>
    </p:spTree>
    <p:extLst>
      <p:ext uri="{BB962C8B-B14F-4D97-AF65-F5344CB8AC3E}">
        <p14:creationId xmlns:p14="http://schemas.microsoft.com/office/powerpoint/2010/main" val="24125736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nn-NO" dirty="0"/>
              <a:t>40 CFR 112.20(f)(2)(i) </a:t>
            </a:r>
            <a:r>
              <a:rPr lang="en-US" dirty="0"/>
              <a:t>To determine whether a facility could, because of its location, reasonably be expected to cause substantial harm to the environment by discharging oil into or on the navigable waters or adjoining shorelines pursuant to </a:t>
            </a:r>
            <a:r>
              <a:rPr lang="en-US" dirty="0">
                <a:hlinkClick r:id="rId3"/>
              </a:rPr>
              <a:t>paragraph (b)</a:t>
            </a:r>
            <a:r>
              <a:rPr lang="en-US" dirty="0"/>
              <a:t> of this section, the Regional Administrator shall consider the following:</a:t>
            </a:r>
            <a:endParaRPr lang="en-US" b="0" i="0" dirty="0">
              <a:solidFill>
                <a:srgbClr val="333333"/>
              </a:solidFill>
              <a:effectLst/>
              <a:latin typeface="Open Sans" panose="020B0606030504020204" pitchFamily="34" charset="0"/>
            </a:endParaRPr>
          </a:p>
          <a:p>
            <a:r>
              <a:rPr lang="en-US" dirty="0">
                <a:effectLst/>
              </a:rPr>
              <a:t>(A) Type of transfer operation;</a:t>
            </a:r>
          </a:p>
          <a:p>
            <a:r>
              <a:rPr lang="en-US" dirty="0">
                <a:effectLst/>
              </a:rPr>
              <a:t>(B) Oil storage capacity;</a:t>
            </a:r>
          </a:p>
          <a:p>
            <a:r>
              <a:rPr lang="en-US" dirty="0">
                <a:effectLst/>
              </a:rPr>
              <a:t>(C) Lack of secondary containment;</a:t>
            </a:r>
          </a:p>
          <a:p>
            <a:r>
              <a:rPr lang="en-US" dirty="0">
                <a:effectLst/>
              </a:rPr>
              <a:t>(D) Proximity to fish and wildlife and sensitive environments and other areas determined by the Regional Administrator to possess ecological value;</a:t>
            </a:r>
          </a:p>
          <a:p>
            <a:r>
              <a:rPr lang="en-US" dirty="0">
                <a:effectLst/>
              </a:rPr>
              <a:t>(E) Proximity to drinking water intakes;</a:t>
            </a:r>
          </a:p>
          <a:p>
            <a:r>
              <a:rPr lang="en-US" dirty="0">
                <a:effectLst/>
              </a:rPr>
              <a:t>(F) Spill history; and</a:t>
            </a:r>
          </a:p>
          <a:p>
            <a:r>
              <a:rPr lang="en-US" dirty="0">
                <a:effectLst/>
              </a:rPr>
              <a:t>(G) Other site-specific characteristics and environmental factors that the Regional Administrator determines to be relevant to protecting the environment from harm by discharges of oil into or on navigable waters or adjoining shorelines.</a:t>
            </a:r>
          </a:p>
          <a:p>
            <a:endParaRPr lang="en-US" b="0" i="0" dirty="0">
              <a:solidFill>
                <a:srgbClr val="333333"/>
              </a:solidFill>
              <a:effectLst/>
              <a:latin typeface="Open Sans" panose="020B0606030504020204" pitchFamily="34" charset="0"/>
            </a:endParaRPr>
          </a:p>
        </p:txBody>
      </p:sp>
      <p:sp>
        <p:nvSpPr>
          <p:cNvPr id="4" name="Slide Number Placeholder 3"/>
          <p:cNvSpPr>
            <a:spLocks noGrp="1"/>
          </p:cNvSpPr>
          <p:nvPr>
            <p:ph type="sldNum" sz="quarter" idx="5"/>
          </p:nvPr>
        </p:nvSpPr>
        <p:spPr/>
        <p:txBody>
          <a:bodyPr/>
          <a:lstStyle/>
          <a:p>
            <a:pPr defTabSz="981305">
              <a:defRPr/>
            </a:pPr>
            <a:fld id="{2A2E6707-0162-431E-85D3-2EA4A00141B7}" type="slidenum">
              <a:rPr lang="en-US">
                <a:solidFill>
                  <a:prstClr val="black"/>
                </a:solidFill>
                <a:latin typeface="Calibri" panose="020F0502020204030204"/>
              </a:rPr>
              <a:pPr defTabSz="981305">
                <a:defRPr/>
              </a:pPr>
              <a:t>37</a:t>
            </a:fld>
            <a:endParaRPr lang="en-US">
              <a:solidFill>
                <a:prstClr val="black"/>
              </a:solidFill>
              <a:latin typeface="Calibri" panose="020F0502020204030204"/>
            </a:endParaRPr>
          </a:p>
        </p:txBody>
      </p:sp>
    </p:spTree>
    <p:extLst>
      <p:ext uri="{BB962C8B-B14F-4D97-AF65-F5344CB8AC3E}">
        <p14:creationId xmlns:p14="http://schemas.microsoft.com/office/powerpoint/2010/main" val="6534098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effectLst/>
              </a:rPr>
              <a:t>To determine whether a facility could, because of its location, reasonably be expected to cause significant and substantial harm to the environment by discharging oil into or on the navigable waters or adjoining shorelines, the Regional Administrator may consider the factors in </a:t>
            </a:r>
            <a:r>
              <a:rPr lang="en-US" dirty="0">
                <a:effectLst/>
                <a:hlinkClick r:id="rId3"/>
              </a:rPr>
              <a:t>paragraph (f)(2)</a:t>
            </a:r>
            <a:r>
              <a:rPr lang="en-US" dirty="0">
                <a:effectLst/>
              </a:rPr>
              <a:t> (SLIDE 35) of this section as well as the following:</a:t>
            </a:r>
          </a:p>
          <a:p>
            <a:pPr lvl="1"/>
            <a:r>
              <a:rPr lang="en-US" dirty="0">
                <a:effectLst/>
              </a:rPr>
              <a:t>(</a:t>
            </a:r>
            <a:r>
              <a:rPr lang="en-US" dirty="0" err="1">
                <a:effectLst/>
              </a:rPr>
              <a:t>i</a:t>
            </a:r>
            <a:r>
              <a:rPr lang="en-US" dirty="0">
                <a:effectLst/>
              </a:rPr>
              <a:t>) Frequency of past discharges;</a:t>
            </a:r>
          </a:p>
          <a:p>
            <a:pPr lvl="1"/>
            <a:r>
              <a:rPr lang="en-US" dirty="0">
                <a:effectLst/>
              </a:rPr>
              <a:t>(ii) Proximity to navigable waters;</a:t>
            </a:r>
          </a:p>
          <a:p>
            <a:pPr lvl="1"/>
            <a:r>
              <a:rPr lang="en-US" dirty="0">
                <a:effectLst/>
              </a:rPr>
              <a:t>(iii) Age of oil storage tanks; and</a:t>
            </a:r>
          </a:p>
          <a:p>
            <a:pPr lvl="1"/>
            <a:r>
              <a:rPr lang="en-US" dirty="0"/>
              <a:t>Vulnerable Receptors will be impacted prior to arrival and deployment of response assets </a:t>
            </a:r>
            <a:endParaRPr lang="en-US" dirty="0">
              <a:effectLst/>
            </a:endParaRPr>
          </a:p>
          <a:p>
            <a:pPr lvl="1"/>
            <a:r>
              <a:rPr lang="en-US" dirty="0">
                <a:effectLst/>
              </a:rPr>
              <a:t>(iv) Other facility-specific and Region-specific information, including local impacts on public health.</a:t>
            </a:r>
          </a:p>
          <a:p>
            <a:pPr marL="174056" indent="-174056" defTabSz="928299">
              <a:buFont typeface="Arial" panose="020B0604020202020204" pitchFamily="34" charset="0"/>
              <a:buChar char="•"/>
            </a:pPr>
            <a:r>
              <a:rPr lang="en-US" dirty="0"/>
              <a:t>EPA will issue notification of determination</a:t>
            </a:r>
          </a:p>
          <a:p>
            <a:pPr marL="174056" indent="-174056" defTabSz="928299">
              <a:buFont typeface="Arial" panose="020B0604020202020204" pitchFamily="34" charset="0"/>
              <a:buChar char="•"/>
            </a:pPr>
            <a:r>
              <a:rPr lang="en-US" dirty="0"/>
              <a:t>The Regional Administrator shall review plans submitted by such facilities EVERY 5 YEARS</a:t>
            </a:r>
          </a:p>
        </p:txBody>
      </p:sp>
      <p:sp>
        <p:nvSpPr>
          <p:cNvPr id="4" name="Slide Number Placeholder 3"/>
          <p:cNvSpPr>
            <a:spLocks noGrp="1"/>
          </p:cNvSpPr>
          <p:nvPr>
            <p:ph type="sldNum" sz="quarter" idx="5"/>
          </p:nvPr>
        </p:nvSpPr>
        <p:spPr/>
        <p:txBody>
          <a:bodyPr/>
          <a:lstStyle/>
          <a:p>
            <a:fld id="{297A849A-8B3C-4C60-815D-37DC5896E56D}" type="slidenum">
              <a:rPr lang="en-US" smtClean="0"/>
              <a:t>38</a:t>
            </a:fld>
            <a:endParaRPr lang="en-US"/>
          </a:p>
        </p:txBody>
      </p:sp>
    </p:spTree>
    <p:extLst>
      <p:ext uri="{BB962C8B-B14F-4D97-AF65-F5344CB8AC3E}">
        <p14:creationId xmlns:p14="http://schemas.microsoft.com/office/powerpoint/2010/main" val="121550158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nSpc>
                <a:spcPct val="107000"/>
              </a:lnSpc>
              <a:spcAft>
                <a:spcPts val="812"/>
              </a:spcAft>
              <a:tabLst>
                <a:tab pos="464149" algn="l"/>
              </a:tabLst>
            </a:pPr>
            <a:r>
              <a:rPr lang="en-US" sz="1800" b="1" dirty="0">
                <a:latin typeface="Calibri" panose="020F0502020204030204" pitchFamily="34" charset="0"/>
                <a:ea typeface="Calibri" panose="020F0502020204030204" pitchFamily="34" charset="0"/>
                <a:cs typeface="Times New Roman" panose="02020603050405020304" pitchFamily="18" charset="0"/>
              </a:rPr>
              <a:t>40 CFR 112. 20 </a:t>
            </a:r>
            <a:r>
              <a:rPr lang="en-US" sz="1800" dirty="0">
                <a:latin typeface="Calibri" panose="020F0502020204030204" pitchFamily="34" charset="0"/>
                <a:ea typeface="Calibri" panose="020F0502020204030204" pitchFamily="34" charset="0"/>
                <a:cs typeface="Times New Roman" panose="02020603050405020304" pitchFamily="18" charset="0"/>
              </a:rPr>
              <a:t>also states that facilities must revise AND resubmit the revised plan within 60 days of each change that materially may affect the response to a </a:t>
            </a:r>
            <a:r>
              <a:rPr lang="en-US" sz="18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worst case</a:t>
            </a:r>
            <a:r>
              <a:rPr lang="en-US" sz="1800" u="sng" dirty="0">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 discharge</a:t>
            </a:r>
            <a:r>
              <a:rPr lang="en-US" sz="1800" dirty="0">
                <a:latin typeface="Calibri" panose="020F0502020204030204" pitchFamily="34" charset="0"/>
                <a:ea typeface="Calibri" panose="020F0502020204030204" pitchFamily="34" charset="0"/>
                <a:cs typeface="Times New Roman" panose="02020603050405020304" pitchFamily="18" charset="0"/>
              </a:rPr>
              <a:t>, including:</a:t>
            </a:r>
            <a:r>
              <a:rPr lang="en-US" sz="1800" dirty="0">
                <a:latin typeface="Calibri" panose="020F0502020204030204" pitchFamily="34" charset="0"/>
                <a:ea typeface="Times New Roman" panose="02020603050405020304" pitchFamily="18" charset="0"/>
                <a:cs typeface="Times New Roman" panose="02020603050405020304" pitchFamily="18" charset="0"/>
              </a:rPr>
              <a:t> </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L="174056" indent="-174056">
              <a:buFont typeface="Arial" panose="020B0604020202020204" pitchFamily="34" charset="0"/>
              <a:buChar char="•"/>
            </a:pPr>
            <a:r>
              <a:rPr lang="en-US" dirty="0"/>
              <a:t>A change in the facility’s configuration </a:t>
            </a:r>
          </a:p>
          <a:p>
            <a:pPr marL="174056" indent="-174056">
              <a:buFont typeface="Arial" panose="020B0604020202020204" pitchFamily="34" charset="0"/>
              <a:buChar char="•"/>
            </a:pPr>
            <a:r>
              <a:rPr lang="en-US" dirty="0"/>
              <a:t>A change in the type of oil handled, stored, or transferred;</a:t>
            </a:r>
          </a:p>
          <a:p>
            <a:r>
              <a:rPr lang="en-US" dirty="0"/>
              <a:t>•  A change in capabilities of any oil spill removal organization that provides equipment and personnel to respond to oil discharges from the facility; or</a:t>
            </a:r>
          </a:p>
          <a:p>
            <a:r>
              <a:rPr lang="en-US" dirty="0"/>
              <a:t>•  A change in the facility’s discharge prevention and response equipment or emergency response procedures.</a:t>
            </a:r>
          </a:p>
        </p:txBody>
      </p:sp>
      <p:sp>
        <p:nvSpPr>
          <p:cNvPr id="4" name="Slide Number Placeholder 3"/>
          <p:cNvSpPr>
            <a:spLocks noGrp="1"/>
          </p:cNvSpPr>
          <p:nvPr>
            <p:ph type="sldNum" sz="quarter" idx="5"/>
          </p:nvPr>
        </p:nvSpPr>
        <p:spPr/>
        <p:txBody>
          <a:bodyPr/>
          <a:lstStyle/>
          <a:p>
            <a:pPr defTabSz="928299">
              <a:defRPr/>
            </a:pPr>
            <a:fld id="{2A2E6707-0162-431E-85D3-2EA4A00141B7}" type="slidenum">
              <a:rPr lang="en-US">
                <a:solidFill>
                  <a:prstClr val="black"/>
                </a:solidFill>
                <a:latin typeface="Calibri" panose="020F0502020204030204"/>
              </a:rPr>
              <a:pPr defTabSz="928299">
                <a:defRPr/>
              </a:pPr>
              <a:t>39</a:t>
            </a:fld>
            <a:endParaRPr lang="en-US">
              <a:solidFill>
                <a:prstClr val="black"/>
              </a:solidFill>
              <a:latin typeface="Calibri" panose="020F0502020204030204"/>
            </a:endParaRPr>
          </a:p>
        </p:txBody>
      </p:sp>
    </p:spTree>
    <p:extLst>
      <p:ext uri="{BB962C8B-B14F-4D97-AF65-F5344CB8AC3E}">
        <p14:creationId xmlns:p14="http://schemas.microsoft.com/office/powerpoint/2010/main" val="271284034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The FRP should:</a:t>
            </a:r>
          </a:p>
          <a:p>
            <a:pPr marL="174056" indent="-174056">
              <a:buFont typeface="Arial" panose="020B0604020202020204" pitchFamily="34" charset="0"/>
              <a:buChar char="•"/>
            </a:pPr>
            <a:r>
              <a:rPr lang="en-US" dirty="0">
                <a:solidFill>
                  <a:srgbClr val="333333"/>
                </a:solidFill>
                <a:latin typeface="Roboto" panose="02000000000000000000" pitchFamily="2" charset="0"/>
              </a:rPr>
              <a:t>Follow appendix F format or use a cross-reference for ICP</a:t>
            </a:r>
          </a:p>
          <a:p>
            <a:pPr marL="174056" indent="-174056">
              <a:buFont typeface="Arial" panose="020B0604020202020204" pitchFamily="34" charset="0"/>
              <a:buChar char="•"/>
            </a:pPr>
            <a:r>
              <a:rPr lang="en-US" dirty="0"/>
              <a:t>Include an Emergency Response Action Plan</a:t>
            </a:r>
          </a:p>
          <a:p>
            <a:pPr marL="174056" indent="-174056">
              <a:buFont typeface="Arial" panose="020B0604020202020204" pitchFamily="34" charset="0"/>
              <a:buChar char="•"/>
            </a:pPr>
            <a:r>
              <a:rPr lang="en-US" dirty="0"/>
              <a:t>FRP Contents described  112.20(h)1-11 See Module 4</a:t>
            </a:r>
          </a:p>
          <a:p>
            <a:r>
              <a:rPr lang="en-US" dirty="0"/>
              <a:t>Field Actions:</a:t>
            </a:r>
          </a:p>
          <a:p>
            <a:pPr marL="174056" indent="-174056">
              <a:buFont typeface="Arial" panose="020B0604020202020204" pitchFamily="34" charset="0"/>
              <a:buChar char="•"/>
            </a:pPr>
            <a:r>
              <a:rPr lang="en-US" dirty="0"/>
              <a:t>Spill response training program</a:t>
            </a:r>
          </a:p>
          <a:p>
            <a:pPr marL="174056" indent="-174056">
              <a:buFont typeface="Arial" panose="020B0604020202020204" pitchFamily="34" charset="0"/>
              <a:buChar char="•"/>
            </a:pPr>
            <a:r>
              <a:rPr lang="en-US" dirty="0"/>
              <a:t>Drills and exercise program</a:t>
            </a:r>
          </a:p>
          <a:p>
            <a:pPr marL="174056" indent="-174056">
              <a:buFont typeface="Arial" panose="020B0604020202020204" pitchFamily="34" charset="0"/>
              <a:buChar char="•"/>
            </a:pPr>
            <a:r>
              <a:rPr lang="en-US" dirty="0"/>
              <a:t>Operable and ready equipment</a:t>
            </a:r>
          </a:p>
          <a:p>
            <a:pPr marL="174056" indent="-174056">
              <a:buFont typeface="Arial" panose="020B0604020202020204" pitchFamily="34" charset="0"/>
              <a:buChar char="•"/>
            </a:pPr>
            <a:r>
              <a:rPr lang="en-US" dirty="0">
                <a:solidFill>
                  <a:srgbClr val="333333"/>
                </a:solidFill>
                <a:latin typeface="Roboto" panose="02000000000000000000" pitchFamily="2" charset="0"/>
              </a:rPr>
              <a:t>Consistent with the NCP and Area Contingency Plans</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40</a:t>
            </a:fld>
            <a:endParaRPr lang="en-US"/>
          </a:p>
        </p:txBody>
      </p:sp>
    </p:spTree>
    <p:extLst>
      <p:ext uri="{BB962C8B-B14F-4D97-AF65-F5344CB8AC3E}">
        <p14:creationId xmlns:p14="http://schemas.microsoft.com/office/powerpoint/2010/main" val="183486644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pPr defTabSz="928299">
              <a:defRPr/>
            </a:pPr>
            <a:fld id="{2A2E6707-0162-431E-85D3-2EA4A00141B7}" type="slidenum">
              <a:rPr lang="en-US">
                <a:solidFill>
                  <a:prstClr val="black"/>
                </a:solidFill>
                <a:latin typeface="Calibri" panose="020F0502020204030204"/>
              </a:rPr>
              <a:pPr defTabSz="928299">
                <a:defRPr/>
              </a:pPr>
              <a:t>41</a:t>
            </a:fld>
            <a:endParaRPr lang="en-US">
              <a:solidFill>
                <a:prstClr val="black"/>
              </a:solidFill>
              <a:latin typeface="Calibri" panose="020F0502020204030204"/>
            </a:endParaRPr>
          </a:p>
        </p:txBody>
      </p:sp>
    </p:spTree>
    <p:extLst>
      <p:ext uri="{BB962C8B-B14F-4D97-AF65-F5344CB8AC3E}">
        <p14:creationId xmlns:p14="http://schemas.microsoft.com/office/powerpoint/2010/main" val="235980642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800100" lvl="1" indent="-342900">
              <a:buFont typeface="Arial" panose="020B0604020202020204" pitchFamily="34" charset="0"/>
              <a:buChar char="•"/>
            </a:pPr>
            <a:r>
              <a:rPr lang="en-US" sz="2000" dirty="0">
                <a:ea typeface="Calibri" panose="020F0502020204030204" pitchFamily="34" charset="0"/>
                <a:cs typeface="Calibri" panose="020F0502020204030204" pitchFamily="34" charset="0"/>
              </a:rPr>
              <a:t>SPCC Plan must be certified by a PE</a:t>
            </a:r>
          </a:p>
          <a:p>
            <a:pPr marL="800100" lvl="1" indent="-342900">
              <a:buFont typeface="Arial" panose="020B0604020202020204" pitchFamily="34" charset="0"/>
              <a:buChar char="•"/>
            </a:pPr>
            <a:r>
              <a:rPr lang="en-US" sz="2000" dirty="0">
                <a:ea typeface="Calibri" panose="020F0502020204030204" pitchFamily="34" charset="0"/>
                <a:cs typeface="Calibri" panose="020F0502020204030204" pitchFamily="34" charset="0"/>
              </a:rPr>
              <a:t>A Professional Engineer must certify any technical amendments</a:t>
            </a:r>
          </a:p>
          <a:p>
            <a:pPr marL="800100" lvl="1" indent="-342900">
              <a:buFont typeface="Arial" panose="020B0604020202020204" pitchFamily="34" charset="0"/>
              <a:buChar char="•"/>
            </a:pPr>
            <a:r>
              <a:rPr lang="en-US" sz="2000" dirty="0">
                <a:ea typeface="Calibri" panose="020F0502020204030204" pitchFamily="34" charset="0"/>
                <a:cs typeface="Calibri" panose="020F0502020204030204" pitchFamily="34" charset="0"/>
              </a:rPr>
              <a:t>SPCC Plan must have the full approval of management </a:t>
            </a:r>
          </a:p>
          <a:p>
            <a:pPr marL="800100" lvl="1" indent="-342900">
              <a:buFont typeface="Arial" panose="020B0604020202020204" pitchFamily="34" charset="0"/>
              <a:buChar char="•"/>
            </a:pPr>
            <a:r>
              <a:rPr lang="en-US" sz="2000" dirty="0">
                <a:ea typeface="Calibri" panose="020F0502020204030204" pitchFamily="34" charset="0"/>
                <a:cs typeface="Calibri" panose="020F0502020204030204" pitchFamily="34" charset="0"/>
              </a:rPr>
              <a:t>A plan should be amended and resubmitted in the case of any material changes at the facility</a:t>
            </a:r>
          </a:p>
          <a:p>
            <a:pPr marL="800100" lvl="1" indent="-342900">
              <a:buFont typeface="Arial" panose="020B0604020202020204" pitchFamily="34" charset="0"/>
              <a:buChar char="•"/>
            </a:pPr>
            <a:r>
              <a:rPr lang="en-US" sz="2000" dirty="0">
                <a:ea typeface="Calibri" panose="020F0502020204030204" pitchFamily="34" charset="0"/>
                <a:cs typeface="Calibri" panose="020F0502020204030204" pitchFamily="34" charset="0"/>
              </a:rPr>
              <a:t>SPCC plans should be reviewed and resubmitted every five years. </a:t>
            </a:r>
          </a:p>
          <a:p>
            <a:endParaRPr lang="en-US" dirty="0"/>
          </a:p>
        </p:txBody>
      </p:sp>
      <p:sp>
        <p:nvSpPr>
          <p:cNvPr id="4" name="Slide Number Placeholder 3"/>
          <p:cNvSpPr>
            <a:spLocks noGrp="1"/>
          </p:cNvSpPr>
          <p:nvPr>
            <p:ph type="sldNum" sz="quarter" idx="5"/>
          </p:nvPr>
        </p:nvSpPr>
        <p:spPr/>
        <p:txBody>
          <a:bodyPr/>
          <a:lstStyle/>
          <a:p>
            <a:pPr defTabSz="928299">
              <a:defRPr/>
            </a:pPr>
            <a:fld id="{297A849A-8B3C-4C60-815D-37DC5896E56D}" type="slidenum">
              <a:rPr lang="en-US">
                <a:solidFill>
                  <a:prstClr val="black"/>
                </a:solidFill>
                <a:latin typeface="Calibri" panose="020F0502020204030204"/>
              </a:rPr>
              <a:pPr defTabSz="928299">
                <a:defRPr/>
              </a:pPr>
              <a:t>42</a:t>
            </a:fld>
            <a:endParaRPr lang="en-US">
              <a:solidFill>
                <a:prstClr val="black"/>
              </a:solidFill>
              <a:latin typeface="Calibri" panose="020F0502020204030204"/>
            </a:endParaRPr>
          </a:p>
        </p:txBody>
      </p:sp>
    </p:spTree>
    <p:extLst>
      <p:ext uri="{BB962C8B-B14F-4D97-AF65-F5344CB8AC3E}">
        <p14:creationId xmlns:p14="http://schemas.microsoft.com/office/powerpoint/2010/main" val="7384282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sz="2600" dirty="0"/>
          </a:p>
          <a:p>
            <a:r>
              <a:rPr lang="en-US" sz="1200" b="0" i="0" kern="1200" dirty="0">
                <a:solidFill>
                  <a:schemeClr val="tx1"/>
                </a:solidFill>
                <a:effectLst/>
                <a:latin typeface="+mn-lt"/>
                <a:ea typeface="+mn-ea"/>
                <a:cs typeface="+mn-cs"/>
              </a:rPr>
              <a:t>FRP Harm Categories</a:t>
            </a:r>
          </a:p>
          <a:p>
            <a:pPr lvl="1"/>
            <a:r>
              <a:rPr lang="en-US" sz="1200" b="0" i="0" kern="1200" dirty="0">
                <a:solidFill>
                  <a:schemeClr val="tx1"/>
                </a:solidFill>
                <a:effectLst/>
                <a:latin typeface="+mn-lt"/>
                <a:ea typeface="+mn-ea"/>
                <a:cs typeface="+mn-cs"/>
              </a:rPr>
              <a:t>A facility may be determined to pose substantial harm.</a:t>
            </a:r>
          </a:p>
          <a:p>
            <a:pPr lvl="1"/>
            <a:r>
              <a:rPr lang="en-US" sz="1200" b="0" i="0" kern="1200" dirty="0">
                <a:solidFill>
                  <a:schemeClr val="tx1"/>
                </a:solidFill>
                <a:effectLst/>
                <a:latin typeface="+mn-lt"/>
                <a:ea typeface="+mn-ea"/>
                <a:cs typeface="+mn-cs"/>
              </a:rPr>
              <a:t>A facility may be designated as posing significant‑and‑substantial harm.</a:t>
            </a:r>
          </a:p>
          <a:p>
            <a:endParaRPr lang="en-US" dirty="0"/>
          </a:p>
        </p:txBody>
      </p:sp>
      <p:sp>
        <p:nvSpPr>
          <p:cNvPr id="4" name="Slide Number Placeholder 3"/>
          <p:cNvSpPr>
            <a:spLocks noGrp="1"/>
          </p:cNvSpPr>
          <p:nvPr>
            <p:ph type="sldNum" sz="quarter" idx="5"/>
          </p:nvPr>
        </p:nvSpPr>
        <p:spPr/>
        <p:txBody>
          <a:bodyPr/>
          <a:lstStyle/>
          <a:p>
            <a:fld id="{297A849A-8B3C-4C60-815D-37DC5896E56D}" type="slidenum">
              <a:rPr lang="en-US" smtClean="0"/>
              <a:t>43</a:t>
            </a:fld>
            <a:endParaRPr lang="en-US"/>
          </a:p>
        </p:txBody>
      </p:sp>
    </p:spTree>
    <p:extLst>
      <p:ext uri="{BB962C8B-B14F-4D97-AF65-F5344CB8AC3E}">
        <p14:creationId xmlns:p14="http://schemas.microsoft.com/office/powerpoint/2010/main" val="48730423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dirty="0"/>
              <a:t>45.     FRP Submissions: includes:</a:t>
            </a:r>
            <a:endParaRPr lang="en-US" dirty="0"/>
          </a:p>
          <a:p>
            <a:pPr lvl="1"/>
            <a:r>
              <a:rPr lang="en-US" dirty="0"/>
              <a:t>FRP/ERAP</a:t>
            </a:r>
          </a:p>
          <a:p>
            <a:pPr lvl="1"/>
            <a:r>
              <a:rPr lang="en-US" dirty="0"/>
              <a:t>FRP review every 5 years</a:t>
            </a:r>
          </a:p>
          <a:p>
            <a:r>
              <a:rPr lang="en-US" dirty="0"/>
              <a:t>Facility should conduct amendments:  </a:t>
            </a:r>
          </a:p>
          <a:p>
            <a:pPr lvl="0"/>
            <a:r>
              <a:rPr lang="en-US" dirty="0"/>
              <a:t>If required by Regional Administrator</a:t>
            </a:r>
          </a:p>
          <a:p>
            <a:pPr lvl="0"/>
            <a:r>
              <a:rPr lang="en-US" dirty="0"/>
              <a:t>If there is a Material change</a:t>
            </a:r>
          </a:p>
          <a:p>
            <a:pPr lvl="0"/>
            <a:r>
              <a:rPr lang="en-US" dirty="0"/>
              <a:t>After a 5-year review if there is a material change </a:t>
            </a:r>
          </a:p>
        </p:txBody>
      </p:sp>
      <p:sp>
        <p:nvSpPr>
          <p:cNvPr id="4" name="Slide Number Placeholder 3"/>
          <p:cNvSpPr>
            <a:spLocks noGrp="1"/>
          </p:cNvSpPr>
          <p:nvPr>
            <p:ph type="sldNum" sz="quarter" idx="5"/>
          </p:nvPr>
        </p:nvSpPr>
        <p:spPr/>
        <p:txBody>
          <a:bodyPr/>
          <a:lstStyle/>
          <a:p>
            <a:fld id="{297A849A-8B3C-4C60-815D-37DC5896E56D}" type="slidenum">
              <a:rPr lang="en-US" smtClean="0"/>
              <a:t>44</a:t>
            </a:fld>
            <a:endParaRPr lang="en-US"/>
          </a:p>
        </p:txBody>
      </p:sp>
    </p:spTree>
    <p:extLst>
      <p:ext uri="{BB962C8B-B14F-4D97-AF65-F5344CB8AC3E}">
        <p14:creationId xmlns:p14="http://schemas.microsoft.com/office/powerpoint/2010/main" val="309369121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60AF800-29AD-4391-A47A-575AE217827A}" type="slidenum">
              <a:rPr lang="en-US" smtClean="0"/>
              <a:t>45</a:t>
            </a:fld>
            <a:endParaRPr lang="en-US"/>
          </a:p>
        </p:txBody>
      </p:sp>
    </p:spTree>
    <p:extLst>
      <p:ext uri="{BB962C8B-B14F-4D97-AF65-F5344CB8AC3E}">
        <p14:creationId xmlns:p14="http://schemas.microsoft.com/office/powerpoint/2010/main" val="158831992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8B0F708-B5EA-4C90-BEFB-5640BEFEE9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2375"/>
            <a:ext cx="12192000" cy="6877737"/>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94B7664F-5132-45F5-9F25-99E38900C98C}"/>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5" name="Footer Placeholder 4">
            <a:extLst>
              <a:ext uri="{FF2B5EF4-FFF2-40B4-BE49-F238E27FC236}">
                <a16:creationId xmlns:a16="http://schemas.microsoft.com/office/drawing/2014/main" id="{DF248C4A-D5BB-4F83-99A0-35D80DEE85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0E9511-8DC3-45BB-8B52-20035E28B2B5}"/>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7" name="Parallelogram 6">
            <a:extLst>
              <a:ext uri="{FF2B5EF4-FFF2-40B4-BE49-F238E27FC236}">
                <a16:creationId xmlns:a16="http://schemas.microsoft.com/office/drawing/2014/main" id="{BFE07413-1266-4EB2-8022-C85FD2359BBC}"/>
              </a:ext>
            </a:extLst>
          </p:cNvPr>
          <p:cNvSpPr/>
          <p:nvPr/>
        </p:nvSpPr>
        <p:spPr>
          <a:xfrm>
            <a:off x="838200" y="-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8" name="Parallelogram 7">
            <a:extLst>
              <a:ext uri="{FF2B5EF4-FFF2-40B4-BE49-F238E27FC236}">
                <a16:creationId xmlns:a16="http://schemas.microsoft.com/office/drawing/2014/main" id="{D24F43C0-2A72-4C14-9B6D-6AB433D99CD6}"/>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Manual Input 8">
            <a:extLst>
              <a:ext uri="{FF2B5EF4-FFF2-40B4-BE49-F238E27FC236}">
                <a16:creationId xmlns:a16="http://schemas.microsoft.com/office/drawing/2014/main" id="{97A089C2-F72D-441D-887C-3ED4EE6B5285}"/>
              </a:ext>
            </a:extLst>
          </p:cNvPr>
          <p:cNvSpPr/>
          <p:nvPr/>
        </p:nvSpPr>
        <p:spPr>
          <a:xfrm rot="16200000" flipV="1">
            <a:off x="5243851" y="-2966203"/>
            <a:ext cx="1623021" cy="1211072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E0AF9FE-E155-41A7-B3A8-3825BAFCE3B4}"/>
              </a:ext>
            </a:extLst>
          </p:cNvPr>
          <p:cNvSpPr/>
          <p:nvPr/>
        </p:nvSpPr>
        <p:spPr>
          <a:xfrm>
            <a:off x="-23149" y="1632030"/>
            <a:ext cx="6956384" cy="5243332"/>
          </a:xfrm>
          <a:custGeom>
            <a:avLst/>
            <a:gdLst>
              <a:gd name="connsiteX0" fmla="*/ 0 w 6956384"/>
              <a:gd name="connsiteY0" fmla="*/ 0 h 5243332"/>
              <a:gd name="connsiteX1" fmla="*/ 2511706 w 6956384"/>
              <a:gd name="connsiteY1" fmla="*/ 0 h 5243332"/>
              <a:gd name="connsiteX2" fmla="*/ 6956384 w 6956384"/>
              <a:gd name="connsiteY2" fmla="*/ 5243332 h 5243332"/>
              <a:gd name="connsiteX3" fmla="*/ 6956384 w 6956384"/>
              <a:gd name="connsiteY3" fmla="*/ 5243332 h 5243332"/>
            </a:gdLst>
            <a:ahLst/>
            <a:cxnLst>
              <a:cxn ang="0">
                <a:pos x="connsiteX0" y="connsiteY0"/>
              </a:cxn>
              <a:cxn ang="0">
                <a:pos x="connsiteX1" y="connsiteY1"/>
              </a:cxn>
              <a:cxn ang="0">
                <a:pos x="connsiteX2" y="connsiteY2"/>
              </a:cxn>
              <a:cxn ang="0">
                <a:pos x="connsiteX3" y="connsiteY3"/>
              </a:cxn>
            </a:cxnLst>
            <a:rect l="l" t="t" r="r" b="b"/>
            <a:pathLst>
              <a:path w="6956384" h="5243332">
                <a:moveTo>
                  <a:pt x="0" y="0"/>
                </a:moveTo>
                <a:lnTo>
                  <a:pt x="2511706" y="0"/>
                </a:lnTo>
                <a:lnTo>
                  <a:pt x="6956384" y="5243332"/>
                </a:lnTo>
                <a:lnTo>
                  <a:pt x="6956384" y="5243332"/>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7997CD5A-A79F-4C67-BEF2-AA11FFF95832}"/>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13517DDD-E87A-46A4-8B90-F2756A9AADC0}"/>
              </a:ext>
            </a:extLst>
          </p:cNvPr>
          <p:cNvCxnSpPr>
            <a:cxnSpLocks/>
          </p:cNvCxnSpPr>
          <p:nvPr/>
        </p:nvCxnSpPr>
        <p:spPr>
          <a:xfrm>
            <a:off x="9236597" y="3429000"/>
            <a:ext cx="1435261"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lowchart: Manual Input 8">
            <a:extLst>
              <a:ext uri="{FF2B5EF4-FFF2-40B4-BE49-F238E27FC236}">
                <a16:creationId xmlns:a16="http://schemas.microsoft.com/office/drawing/2014/main" id="{64D69340-E373-4BBE-8C4F-8D01F6971F0F}"/>
              </a:ext>
            </a:extLst>
          </p:cNvPr>
          <p:cNvSpPr/>
          <p:nvPr/>
        </p:nvSpPr>
        <p:spPr>
          <a:xfrm rot="16200000" flipV="1">
            <a:off x="3933031" y="-2085905"/>
            <a:ext cx="2666638" cy="10532697"/>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83145-2FF4-4965-A301-76D53756457E}"/>
              </a:ext>
            </a:extLst>
          </p:cNvPr>
          <p:cNvSpPr>
            <a:spLocks noGrp="1"/>
          </p:cNvSpPr>
          <p:nvPr>
            <p:ph type="ctrTitle"/>
          </p:nvPr>
        </p:nvSpPr>
        <p:spPr>
          <a:xfrm>
            <a:off x="277089" y="2251085"/>
            <a:ext cx="8725325" cy="1350953"/>
          </a:xfrm>
        </p:spPr>
        <p:txBody>
          <a:bodyPr anchor="ctr">
            <a:noAutofit/>
          </a:bodyPr>
          <a:lstStyle>
            <a:lvl1pPr algn="r">
              <a:defRPr sz="48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05E2663E-6023-4821-9F55-17274D0CD926}"/>
              </a:ext>
            </a:extLst>
          </p:cNvPr>
          <p:cNvSpPr>
            <a:spLocks noGrp="1"/>
          </p:cNvSpPr>
          <p:nvPr>
            <p:ph type="subTitle" idx="1"/>
          </p:nvPr>
        </p:nvSpPr>
        <p:spPr>
          <a:xfrm>
            <a:off x="277089" y="3602039"/>
            <a:ext cx="8725325" cy="599748"/>
          </a:xfrm>
        </p:spPr>
        <p:txBody>
          <a:bodyPr anchor="ctr"/>
          <a:lstStyle>
            <a:lvl1pPr marL="0" indent="0" algn="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9" name="Picture 18">
            <a:extLst>
              <a:ext uri="{FF2B5EF4-FFF2-40B4-BE49-F238E27FC236}">
                <a16:creationId xmlns:a16="http://schemas.microsoft.com/office/drawing/2014/main" id="{471E553B-A341-488F-AACD-4132CF622E89}"/>
              </a:ext>
            </a:extLst>
          </p:cNvPr>
          <p:cNvPicPr/>
          <p:nvPr userDrawn="1"/>
        </p:nvPicPr>
        <p:blipFill rotWithShape="1">
          <a:blip r:embed="rId3">
            <a:extLst>
              <a:ext uri="{28A0092B-C50C-407E-A947-70E740481C1C}">
                <a14:useLocalDpi xmlns:a14="http://schemas.microsoft.com/office/drawing/2010/main" val="0"/>
              </a:ext>
            </a:extLst>
          </a:blip>
          <a:srcRect/>
          <a:stretch/>
        </p:blipFill>
        <p:spPr bwMode="auto">
          <a:xfrm>
            <a:off x="9564030" y="4651214"/>
            <a:ext cx="1546172" cy="1529477"/>
          </a:xfrm>
          <a:prstGeom prst="ellipse">
            <a:avLst/>
          </a:prstGeom>
          <a:noFill/>
          <a:ln>
            <a:noFill/>
          </a:ln>
        </p:spPr>
      </p:pic>
    </p:spTree>
    <p:extLst>
      <p:ext uri="{BB962C8B-B14F-4D97-AF65-F5344CB8AC3E}">
        <p14:creationId xmlns:p14="http://schemas.microsoft.com/office/powerpoint/2010/main" val="362856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55BE4-C9A6-492F-871F-BD9B7F12CB83}"/>
              </a:ext>
            </a:extLst>
          </p:cNvPr>
          <p:cNvSpPr>
            <a:spLocks noGrp="1"/>
          </p:cNvSpPr>
          <p:nvPr>
            <p:ph type="title"/>
          </p:nvPr>
        </p:nvSpPr>
        <p:spPr>
          <a:xfrm>
            <a:off x="838200" y="1114303"/>
            <a:ext cx="10515600" cy="87654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ADD5CD26-43C7-4421-A9A4-A8640DD3A09A}"/>
              </a:ext>
            </a:extLst>
          </p:cNvPr>
          <p:cNvSpPr>
            <a:spLocks noGrp="1"/>
          </p:cNvSpPr>
          <p:nvPr>
            <p:ph idx="1"/>
          </p:nvPr>
        </p:nvSpPr>
        <p:spPr>
          <a:xfrm>
            <a:off x="838200" y="2163641"/>
            <a:ext cx="10525148" cy="4013321"/>
          </a:xfrm>
        </p:spPr>
        <p:txBody>
          <a:bodyPr/>
          <a:lstStyle>
            <a:lvl1pPr marL="228600" indent="-228600">
              <a:buClr>
                <a:schemeClr val="accent5"/>
              </a:buClr>
              <a:buFont typeface="Wingdings" panose="05000000000000000000" pitchFamily="2" charset="2"/>
              <a:buChar char="§"/>
              <a:defRPr/>
            </a:lvl1pPr>
            <a:lvl2pPr>
              <a:buClr>
                <a:schemeClr val="accent1"/>
              </a:buClr>
              <a:defRPr/>
            </a:lvl2pPr>
            <a:lvl3pPr marL="1143000" indent="-228600">
              <a:buClr>
                <a:schemeClr val="accent5"/>
              </a:buClr>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536AE8-6F86-4CC9-BA40-4E11F9FFF95C}"/>
              </a:ext>
            </a:extLst>
          </p:cNvPr>
          <p:cNvSpPr>
            <a:spLocks noGrp="1"/>
          </p:cNvSpPr>
          <p:nvPr>
            <p:ph type="dt" sz="half" idx="10"/>
          </p:nvPr>
        </p:nvSpPr>
        <p:spPr>
          <a:xfrm>
            <a:off x="838200" y="6483675"/>
            <a:ext cx="2743200" cy="365125"/>
          </a:xfrm>
        </p:spPr>
        <p:txBody>
          <a:bodyPr/>
          <a:lstStyle/>
          <a:p>
            <a:fld id="{45479195-DBEF-4951-8892-65888D3390B7}" type="datetimeFigureOut">
              <a:rPr lang="en-US" smtClean="0"/>
              <a:t>3/23/2026</a:t>
            </a:fld>
            <a:endParaRPr lang="en-US"/>
          </a:p>
        </p:txBody>
      </p:sp>
      <p:sp>
        <p:nvSpPr>
          <p:cNvPr id="5" name="Footer Placeholder 4">
            <a:extLst>
              <a:ext uri="{FF2B5EF4-FFF2-40B4-BE49-F238E27FC236}">
                <a16:creationId xmlns:a16="http://schemas.microsoft.com/office/drawing/2014/main" id="{258F5B6D-C120-40AB-A1B2-C0C3DC3EDF36}"/>
              </a:ext>
            </a:extLst>
          </p:cNvPr>
          <p:cNvSpPr>
            <a:spLocks noGrp="1"/>
          </p:cNvSpPr>
          <p:nvPr>
            <p:ph type="ftr" sz="quarter" idx="11"/>
          </p:nvPr>
        </p:nvSpPr>
        <p:spPr>
          <a:xfrm>
            <a:off x="4038600" y="6483675"/>
            <a:ext cx="2628418" cy="365125"/>
          </a:xfrm>
        </p:spPr>
        <p:txBody>
          <a:bodyPr/>
          <a:lstStyle/>
          <a:p>
            <a:endParaRPr lang="en-US"/>
          </a:p>
        </p:txBody>
      </p:sp>
      <p:sp>
        <p:nvSpPr>
          <p:cNvPr id="6" name="Slide Number Placeholder 5">
            <a:extLst>
              <a:ext uri="{FF2B5EF4-FFF2-40B4-BE49-F238E27FC236}">
                <a16:creationId xmlns:a16="http://schemas.microsoft.com/office/drawing/2014/main" id="{D744780D-E683-4D4B-8B5E-7913B50BDB4D}"/>
              </a:ext>
            </a:extLst>
          </p:cNvPr>
          <p:cNvSpPr>
            <a:spLocks noGrp="1"/>
          </p:cNvSpPr>
          <p:nvPr>
            <p:ph type="sldNum" sz="quarter" idx="12"/>
          </p:nvPr>
        </p:nvSpPr>
        <p:spPr>
          <a:xfrm>
            <a:off x="8032626" y="6441257"/>
            <a:ext cx="2743200" cy="365125"/>
          </a:xfrm>
        </p:spPr>
        <p:txBody>
          <a:bodyPr/>
          <a:lstStyle>
            <a:lvl1pPr>
              <a:defRPr/>
            </a:lvl1pPr>
          </a:lstStyle>
          <a:p>
            <a:r>
              <a:rPr lang="en-US"/>
              <a:t>For Official Use Only (FOUO)</a:t>
            </a:r>
          </a:p>
        </p:txBody>
      </p:sp>
    </p:spTree>
    <p:extLst>
      <p:ext uri="{BB962C8B-B14F-4D97-AF65-F5344CB8AC3E}">
        <p14:creationId xmlns:p14="http://schemas.microsoft.com/office/powerpoint/2010/main" val="3066072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AC63A4-8B72-4C61-9FBE-8A592FBD736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a:stretch/>
        </p:blipFill>
        <p:spPr>
          <a:xfrm>
            <a:off x="0" y="-33282"/>
            <a:ext cx="12192000" cy="6891281"/>
          </a:xfrm>
          <a:prstGeom prst="rect">
            <a:avLst/>
          </a:prstGeom>
        </p:spPr>
      </p:pic>
      <p:sp>
        <p:nvSpPr>
          <p:cNvPr id="15" name="Rectangle 14">
            <a:extLst>
              <a:ext uri="{FF2B5EF4-FFF2-40B4-BE49-F238E27FC236}">
                <a16:creationId xmlns:a16="http://schemas.microsoft.com/office/drawing/2014/main" id="{78EC17EC-00CD-4B74-BD81-48BA7C9E518B}"/>
              </a:ext>
            </a:extLst>
          </p:cNvPr>
          <p:cNvSpPr/>
          <p:nvPr userDrawn="1"/>
        </p:nvSpPr>
        <p:spPr>
          <a:xfrm>
            <a:off x="-23153" y="-23151"/>
            <a:ext cx="12215152" cy="6881151"/>
          </a:xfrm>
          <a:prstGeom prst="rect">
            <a:avLst/>
          </a:prstGeom>
          <a:solidFill>
            <a:schemeClr val="accent1">
              <a:lumMod val="50000"/>
              <a:alpha val="30196"/>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283F4749-3567-46E9-BD15-F3C0E1F3ED67}"/>
              </a:ext>
            </a:extLst>
          </p:cNvPr>
          <p:cNvPicPr/>
          <p:nvPr userDrawn="1"/>
        </p:nvPicPr>
        <p:blipFill rotWithShape="1">
          <a:blip r:embed="rId3">
            <a:extLst>
              <a:ext uri="{28A0092B-C50C-407E-A947-70E740481C1C}">
                <a14:useLocalDpi xmlns:a14="http://schemas.microsoft.com/office/drawing/2010/main" val="0"/>
              </a:ext>
            </a:extLst>
          </a:blip>
          <a:srcRect/>
          <a:stretch/>
        </p:blipFill>
        <p:spPr bwMode="auto">
          <a:xfrm>
            <a:off x="10057949" y="5108430"/>
            <a:ext cx="1227818" cy="1214561"/>
          </a:xfrm>
          <a:prstGeom prst="ellipse">
            <a:avLst/>
          </a:prstGeom>
          <a:noFill/>
          <a:ln>
            <a:noFill/>
          </a:ln>
        </p:spPr>
      </p:pic>
    </p:spTree>
    <p:extLst>
      <p:ext uri="{BB962C8B-B14F-4D97-AF65-F5344CB8AC3E}">
        <p14:creationId xmlns:p14="http://schemas.microsoft.com/office/powerpoint/2010/main" val="3696610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694CE-B437-42D5-87CB-F28DFCDA92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C41FD9-1204-4085-BCD9-EDFD7F81DD67}"/>
              </a:ext>
            </a:extLst>
          </p:cNvPr>
          <p:cNvSpPr>
            <a:spLocks noGrp="1"/>
          </p:cNvSpPr>
          <p:nvPr>
            <p:ph sz="half" idx="1"/>
          </p:nvPr>
        </p:nvSpPr>
        <p:spPr>
          <a:xfrm>
            <a:off x="838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C520E3D-B8AC-45A7-8682-5FA48FB2CB08}"/>
              </a:ext>
            </a:extLst>
          </p:cNvPr>
          <p:cNvSpPr>
            <a:spLocks noGrp="1"/>
          </p:cNvSpPr>
          <p:nvPr>
            <p:ph sz="half" idx="2"/>
          </p:nvPr>
        </p:nvSpPr>
        <p:spPr>
          <a:xfrm>
            <a:off x="6172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8C5F57-EC41-427F-93BD-8A01AC409014}"/>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6" name="Footer Placeholder 5">
            <a:extLst>
              <a:ext uri="{FF2B5EF4-FFF2-40B4-BE49-F238E27FC236}">
                <a16:creationId xmlns:a16="http://schemas.microsoft.com/office/drawing/2014/main" id="{A96661D1-9710-4E2C-8A4C-9C81D2165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70C4B4-6D4B-4593-BD89-37F2D58DA181}"/>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3559334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91ECB-E52D-4D9E-9551-FE0A2789F51C}"/>
              </a:ext>
            </a:extLst>
          </p:cNvPr>
          <p:cNvSpPr>
            <a:spLocks noGrp="1"/>
          </p:cNvSpPr>
          <p:nvPr>
            <p:ph type="title"/>
          </p:nvPr>
        </p:nvSpPr>
        <p:spPr>
          <a:xfrm>
            <a:off x="839788" y="1145893"/>
            <a:ext cx="10515600" cy="823911"/>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AC48AA-2B68-43EE-9939-BA1A6C5F97FA}"/>
              </a:ext>
            </a:extLst>
          </p:cNvPr>
          <p:cNvSpPr>
            <a:spLocks noGrp="1"/>
          </p:cNvSpPr>
          <p:nvPr>
            <p:ph type="body" idx="1"/>
          </p:nvPr>
        </p:nvSpPr>
        <p:spPr>
          <a:xfrm>
            <a:off x="839788" y="2083443"/>
            <a:ext cx="5157787"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50E38B-D204-4404-9CF1-E25B4ECF25FD}"/>
              </a:ext>
            </a:extLst>
          </p:cNvPr>
          <p:cNvSpPr>
            <a:spLocks noGrp="1"/>
          </p:cNvSpPr>
          <p:nvPr>
            <p:ph sz="half" idx="2"/>
          </p:nvPr>
        </p:nvSpPr>
        <p:spPr>
          <a:xfrm>
            <a:off x="839788" y="2789499"/>
            <a:ext cx="5157787"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71FBE1-722F-45DB-A6E8-4BB76E4AC356}"/>
              </a:ext>
            </a:extLst>
          </p:cNvPr>
          <p:cNvSpPr>
            <a:spLocks noGrp="1"/>
          </p:cNvSpPr>
          <p:nvPr>
            <p:ph type="body" sz="quarter" idx="3"/>
          </p:nvPr>
        </p:nvSpPr>
        <p:spPr>
          <a:xfrm>
            <a:off x="6172200" y="2083443"/>
            <a:ext cx="5183188"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228302-40A9-4338-A2AF-AF7F803C27F7}"/>
              </a:ext>
            </a:extLst>
          </p:cNvPr>
          <p:cNvSpPr>
            <a:spLocks noGrp="1"/>
          </p:cNvSpPr>
          <p:nvPr>
            <p:ph sz="quarter" idx="4"/>
          </p:nvPr>
        </p:nvSpPr>
        <p:spPr>
          <a:xfrm>
            <a:off x="6172200" y="2789499"/>
            <a:ext cx="5183188"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3AAD38A-1362-4E71-AD93-AC921EFFD9B3}"/>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8" name="Footer Placeholder 7">
            <a:extLst>
              <a:ext uri="{FF2B5EF4-FFF2-40B4-BE49-F238E27FC236}">
                <a16:creationId xmlns:a16="http://schemas.microsoft.com/office/drawing/2014/main" id="{102F2126-FF75-4D8F-93C6-5172839F294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ABA91B0-A3F1-4068-95C9-17080F17D707}"/>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923090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B345-AD38-4F04-843F-6D1736CD149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129901-C826-4030-8177-2156FAEDF948}"/>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4" name="Footer Placeholder 3">
            <a:extLst>
              <a:ext uri="{FF2B5EF4-FFF2-40B4-BE49-F238E27FC236}">
                <a16:creationId xmlns:a16="http://schemas.microsoft.com/office/drawing/2014/main" id="{A5AFACBC-B399-40D0-B572-7FCD026D2FA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89DA37-ABFE-4C4F-8299-DD3A4EC3A839}"/>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285409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5A4FC7-52FD-4795-8F39-F9485DA2D8C1}"/>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3" name="Footer Placeholder 2">
            <a:extLst>
              <a:ext uri="{FF2B5EF4-FFF2-40B4-BE49-F238E27FC236}">
                <a16:creationId xmlns:a16="http://schemas.microsoft.com/office/drawing/2014/main" id="{83EF4BEE-4776-45D9-BFB3-7BACA846CD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58FEC1-F760-418F-8873-5359C3BF7264}"/>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377726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704EF-7B27-4205-A3F0-C5486C3556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28B2A0-05B0-48B1-8E5F-68D4262389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A539B2-7CA5-415B-992C-98C85493D8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DF067-2FDE-4E85-A0FB-CC2180F951EC}"/>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6" name="Footer Placeholder 5">
            <a:extLst>
              <a:ext uri="{FF2B5EF4-FFF2-40B4-BE49-F238E27FC236}">
                <a16:creationId xmlns:a16="http://schemas.microsoft.com/office/drawing/2014/main" id="{1E597FD5-A813-4ADA-ACC7-8ABD545F4D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9961E1-0ADC-4381-A28E-C6750714269A}"/>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1250115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4BEAD-5102-4756-A18A-A1D9A21815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27F217C-7CE9-4082-BE3A-3503351DAD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B47AC19-27C4-4E78-8478-E171296AA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F03CAB-3D57-4057-B2DC-F6C7983B7336}"/>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6" name="Footer Placeholder 5">
            <a:extLst>
              <a:ext uri="{FF2B5EF4-FFF2-40B4-BE49-F238E27FC236}">
                <a16:creationId xmlns:a16="http://schemas.microsoft.com/office/drawing/2014/main" id="{C1BD71F3-4A93-443F-8166-B5DF6B5A77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C49D72-08DB-4524-BD50-A8AD45795821}"/>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6323776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5CA55-112C-4A3E-A04B-BE913A95A19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C1CDB69-4235-4292-8C75-93DDD053EA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3B01A8-7C0E-4034-85A8-025928D36818}"/>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5" name="Footer Placeholder 4">
            <a:extLst>
              <a:ext uri="{FF2B5EF4-FFF2-40B4-BE49-F238E27FC236}">
                <a16:creationId xmlns:a16="http://schemas.microsoft.com/office/drawing/2014/main" id="{0E5EE22C-1EA9-4898-B0A4-96992473D4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9FF777-142E-45AB-8632-1EEE5290FAFE}"/>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460639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F9281F-2D2E-476E-A7C4-DC7D6C279C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DDF38F-76C5-4F2D-9048-79950AE48E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A7A7BA-1EC5-46EE-B6A5-0166ADEAF923}"/>
              </a:ext>
            </a:extLst>
          </p:cNvPr>
          <p:cNvSpPr>
            <a:spLocks noGrp="1"/>
          </p:cNvSpPr>
          <p:nvPr>
            <p:ph type="dt" sz="half" idx="10"/>
          </p:nvPr>
        </p:nvSpPr>
        <p:spPr/>
        <p:txBody>
          <a:bodyPr/>
          <a:lstStyle/>
          <a:p>
            <a:fld id="{45479195-DBEF-4951-8892-65888D3390B7}" type="datetimeFigureOut">
              <a:rPr lang="en-US" smtClean="0"/>
              <a:t>3/23/2026</a:t>
            </a:fld>
            <a:endParaRPr lang="en-US"/>
          </a:p>
        </p:txBody>
      </p:sp>
      <p:sp>
        <p:nvSpPr>
          <p:cNvPr id="5" name="Footer Placeholder 4">
            <a:extLst>
              <a:ext uri="{FF2B5EF4-FFF2-40B4-BE49-F238E27FC236}">
                <a16:creationId xmlns:a16="http://schemas.microsoft.com/office/drawing/2014/main" id="{8C49FC39-C116-48A4-B825-EC32C91AD0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ABBBA0-B92D-4C47-B24D-FDAE9196ED92}"/>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9930365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94367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jpeg"/><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image" Target="../media/image6.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547B7A8-CBFC-4657-9033-E5B67498FAF4}"/>
              </a:ext>
            </a:extLst>
          </p:cNvPr>
          <p:cNvPicPr>
            <a:picLocks noChangeAspect="1"/>
          </p:cNvPicPr>
          <p:nvPr/>
        </p:nvPicPr>
        <p:blipFill rotWithShape="1">
          <a:blip r:embed="rId14"/>
          <a:srcRect l="13860" r="13735"/>
          <a:stretch/>
        </p:blipFill>
        <p:spPr>
          <a:xfrm>
            <a:off x="-20741" y="0"/>
            <a:ext cx="12212741" cy="6874993"/>
          </a:xfrm>
          <a:prstGeom prst="rect">
            <a:avLst/>
          </a:prstGeom>
        </p:spPr>
      </p:pic>
      <p:sp>
        <p:nvSpPr>
          <p:cNvPr id="2" name="Title Placeholder 1">
            <a:extLst>
              <a:ext uri="{FF2B5EF4-FFF2-40B4-BE49-F238E27FC236}">
                <a16:creationId xmlns:a16="http://schemas.microsoft.com/office/drawing/2014/main" id="{3E585AE5-6669-441F-9E8A-E4C2D5177D92}"/>
              </a:ext>
            </a:extLst>
          </p:cNvPr>
          <p:cNvSpPr>
            <a:spLocks noGrp="1"/>
          </p:cNvSpPr>
          <p:nvPr>
            <p:ph type="title"/>
          </p:nvPr>
        </p:nvSpPr>
        <p:spPr>
          <a:xfrm>
            <a:off x="838200" y="1157473"/>
            <a:ext cx="10515600" cy="87966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B96795C-560C-46AC-BB88-A9E4EB1B7CB3}"/>
              </a:ext>
            </a:extLst>
          </p:cNvPr>
          <p:cNvSpPr>
            <a:spLocks noGrp="1"/>
          </p:cNvSpPr>
          <p:nvPr>
            <p:ph type="body" idx="1"/>
          </p:nvPr>
        </p:nvSpPr>
        <p:spPr>
          <a:xfrm>
            <a:off x="838200" y="2127687"/>
            <a:ext cx="10515600" cy="40492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12D0B4-AA07-465C-A9AE-8AE65763F3AB}"/>
              </a:ext>
            </a:extLst>
          </p:cNvPr>
          <p:cNvSpPr>
            <a:spLocks noGrp="1"/>
          </p:cNvSpPr>
          <p:nvPr>
            <p:ph type="dt" sz="half" idx="2"/>
          </p:nvPr>
        </p:nvSpPr>
        <p:spPr>
          <a:xfrm>
            <a:off x="838200" y="6483675"/>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479195-DBEF-4951-8892-65888D3390B7}" type="datetimeFigureOut">
              <a:rPr lang="en-US" smtClean="0"/>
              <a:t>3/23/2026</a:t>
            </a:fld>
            <a:endParaRPr lang="en-US"/>
          </a:p>
        </p:txBody>
      </p:sp>
      <p:sp>
        <p:nvSpPr>
          <p:cNvPr id="5" name="Footer Placeholder 4">
            <a:extLst>
              <a:ext uri="{FF2B5EF4-FFF2-40B4-BE49-F238E27FC236}">
                <a16:creationId xmlns:a16="http://schemas.microsoft.com/office/drawing/2014/main" id="{267DF444-C1CD-4FC9-8E6B-B73AE813C6FB}"/>
              </a:ext>
            </a:extLst>
          </p:cNvPr>
          <p:cNvSpPr>
            <a:spLocks noGrp="1"/>
          </p:cNvSpPr>
          <p:nvPr>
            <p:ph type="ftr" sz="quarter" idx="3"/>
          </p:nvPr>
        </p:nvSpPr>
        <p:spPr>
          <a:xfrm>
            <a:off x="4038600" y="6483675"/>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A134A9-1495-4C20-8A1B-DC7BAD765BD7}"/>
              </a:ext>
            </a:extLst>
          </p:cNvPr>
          <p:cNvSpPr>
            <a:spLocks noGrp="1"/>
          </p:cNvSpPr>
          <p:nvPr>
            <p:ph type="sldNum" sz="quarter" idx="4"/>
          </p:nvPr>
        </p:nvSpPr>
        <p:spPr>
          <a:xfrm>
            <a:off x="8610600" y="648367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7FA45E-DCAF-43D2-BB80-7B43D05E2331}" type="slidenum">
              <a:rPr lang="en-US" smtClean="0"/>
              <a:t>‹#›</a:t>
            </a:fld>
            <a:endParaRPr lang="en-US"/>
          </a:p>
        </p:txBody>
      </p:sp>
      <p:pic>
        <p:nvPicPr>
          <p:cNvPr id="11" name="Picture 10">
            <a:extLst>
              <a:ext uri="{FF2B5EF4-FFF2-40B4-BE49-F238E27FC236}">
                <a16:creationId xmlns:a16="http://schemas.microsoft.com/office/drawing/2014/main" id="{CAB3AD83-A842-4614-BE20-A18EFAAED3DF}"/>
              </a:ext>
            </a:extLst>
          </p:cNvPr>
          <p:cNvPicPr>
            <a:picLocks noChangeAspect="1"/>
          </p:cNvPicPr>
          <p:nvPr userDrawn="1"/>
        </p:nvPicPr>
        <p:blipFill>
          <a:blip r:embed="rId15"/>
          <a:stretch>
            <a:fillRect/>
          </a:stretch>
        </p:blipFill>
        <p:spPr>
          <a:xfrm>
            <a:off x="-10159" y="0"/>
            <a:ext cx="7291754" cy="2060263"/>
          </a:xfrm>
          <a:prstGeom prst="rect">
            <a:avLst/>
          </a:prstGeom>
        </p:spPr>
      </p:pic>
      <p:pic>
        <p:nvPicPr>
          <p:cNvPr id="14" name="Picture 13">
            <a:extLst>
              <a:ext uri="{FF2B5EF4-FFF2-40B4-BE49-F238E27FC236}">
                <a16:creationId xmlns:a16="http://schemas.microsoft.com/office/drawing/2014/main" id="{7DE80ABF-164E-420E-9E37-977B0BED338B}"/>
              </a:ext>
            </a:extLst>
          </p:cNvPr>
          <p:cNvPicPr>
            <a:picLocks noChangeAspect="1"/>
          </p:cNvPicPr>
          <p:nvPr userDrawn="1"/>
        </p:nvPicPr>
        <p:blipFill rotWithShape="1">
          <a:blip r:embed="rId16"/>
          <a:srcRect t="14995" b="63810"/>
          <a:stretch/>
        </p:blipFill>
        <p:spPr>
          <a:xfrm>
            <a:off x="4058920" y="6370911"/>
            <a:ext cx="8153400" cy="487985"/>
          </a:xfrm>
          <a:prstGeom prst="rect">
            <a:avLst/>
          </a:prstGeom>
        </p:spPr>
      </p:pic>
      <p:pic>
        <p:nvPicPr>
          <p:cNvPr id="7" name="image2.jpeg">
            <a:extLst>
              <a:ext uri="{FF2B5EF4-FFF2-40B4-BE49-F238E27FC236}">
                <a16:creationId xmlns:a16="http://schemas.microsoft.com/office/drawing/2014/main" id="{DD4CE5F9-DC4B-B36D-182B-2007F7EBD850}"/>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61266" y="6178885"/>
            <a:ext cx="655646" cy="651525"/>
          </a:xfrm>
          <a:prstGeom prst="flowChartConnector">
            <a:avLst/>
          </a:prstGeom>
        </p:spPr>
      </p:pic>
      <p:pic>
        <p:nvPicPr>
          <p:cNvPr id="8" name="Picture 2">
            <a:extLst>
              <a:ext uri="{FF2B5EF4-FFF2-40B4-BE49-F238E27FC236}">
                <a16:creationId xmlns:a16="http://schemas.microsoft.com/office/drawing/2014/main" id="{DF403346-A1A5-91A3-DCB2-CE1563BFE9A1}"/>
              </a:ext>
            </a:extLst>
          </p:cNvPr>
          <p:cNvPicPr>
            <a:picLocks noChangeAspect="1" noChangeArrowheads="1"/>
          </p:cNvPicPr>
          <p:nvPr userDrawn="1"/>
        </p:nvPicPr>
        <p:blipFill rotWithShape="1">
          <a:blip r:embed="rId18">
            <a:extLst>
              <a:ext uri="{28A0092B-C50C-407E-A947-70E740481C1C}">
                <a14:useLocalDpi xmlns:a14="http://schemas.microsoft.com/office/drawing/2010/main" val="0"/>
              </a:ext>
            </a:extLst>
          </a:blip>
          <a:srcRect/>
          <a:stretch/>
        </p:blipFill>
        <p:spPr bwMode="auto">
          <a:xfrm>
            <a:off x="589967" y="6180544"/>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10" name="Picture 9" descr="Logo, company name&#10;&#10;Description automatically generated">
            <a:extLst>
              <a:ext uri="{FF2B5EF4-FFF2-40B4-BE49-F238E27FC236}">
                <a16:creationId xmlns:a16="http://schemas.microsoft.com/office/drawing/2014/main" id="{BEAD3FAF-6842-B571-30D2-87EBAEB73083}"/>
              </a:ext>
            </a:extLst>
          </p:cNvPr>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1095366" y="6186663"/>
            <a:ext cx="658607" cy="651525"/>
          </a:xfrm>
          <a:prstGeom prst="flowChartConnector">
            <a:avLst/>
          </a:prstGeom>
        </p:spPr>
      </p:pic>
    </p:spTree>
    <p:extLst>
      <p:ext uri="{BB962C8B-B14F-4D97-AF65-F5344CB8AC3E}">
        <p14:creationId xmlns:p14="http://schemas.microsoft.com/office/powerpoint/2010/main" val="16196280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hyperlink" Target="https://ourworld.unu.edu/en/canadas-oil-sand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18.jpeg"/><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20.jpeg"/></Relationships>
</file>

<file path=ppt/slides/_rels/slide6.xml.rels><?xml version="1.0" encoding="UTF-8" standalone="yes"?>
<Relationships xmlns="http://schemas.openxmlformats.org/package/2006/relationships"><Relationship Id="rId3" Type="http://schemas.openxmlformats.org/officeDocument/2006/relationships/hyperlink" Target="https://www.ecfr.gov/current/title-40/part-112#p-Appendix-A-to-Part-112(1)"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notesSlide" Target="../notesSlides/notesSlide7.xml"/><Relationship Id="rId7"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24.jpeg"/><Relationship Id="rId5" Type="http://schemas.openxmlformats.org/officeDocument/2006/relationships/image" Target="../media/image23.jpeg"/><Relationship Id="rId10" Type="http://schemas.openxmlformats.org/officeDocument/2006/relationships/image" Target="../media/image28.png"/><Relationship Id="rId4" Type="http://schemas.openxmlformats.org/officeDocument/2006/relationships/image" Target="../media/image22.jpeg"/><Relationship Id="rId9"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hatch.kookscience.com/wiki/Treasure_of_Victorio_Peak"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7.png"/></Relationships>
</file>

<file path=ppt/slides/_rels/slide11.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notesSlide" Target="../notesSlides/notesSlide11.xml"/><Relationship Id="rId7" Type="http://schemas.openxmlformats.org/officeDocument/2006/relationships/image" Target="../media/image40.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audio" Target="../media/audio1.wav"/><Relationship Id="rId9" Type="http://schemas.openxmlformats.org/officeDocument/2006/relationships/image" Target="../media/image4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45.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audio" Target="../media/audio1.wav"/></Relationships>
</file>

<file path=ppt/slides/_rels/slide1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1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jpeg"/></Relationships>
</file>

<file path=ppt/slides/_rels/slide20.xml.rels><?xml version="1.0" encoding="UTF-8" standalone="yes"?>
<Relationships xmlns="http://schemas.openxmlformats.org/package/2006/relationships"><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jpeg"/><Relationship Id="rId4" Type="http://schemas.openxmlformats.org/officeDocument/2006/relationships/image" Target="../media/image54.png"/></Relationships>
</file>

<file path=ppt/slides/_rels/slide2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59.jpeg"/></Relationships>
</file>

<file path=ppt/slides/_rels/slide2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hyperlink" Target="https://pixabay.com/en/pole-electricity-transformer-power-2820416/"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image" Target="../media/image64.png"/><Relationship Id="rId4" Type="http://schemas.openxmlformats.org/officeDocument/2006/relationships/image" Target="../media/image63.jpeg"/></Relationships>
</file>

<file path=ppt/slides/_rels/slide24.xml.rels><?xml version="1.0" encoding="UTF-8" standalone="yes"?>
<Relationships xmlns="http://schemas.openxmlformats.org/package/2006/relationships"><Relationship Id="rId3" Type="http://schemas.openxmlformats.org/officeDocument/2006/relationships/hyperlink" Target="https://www.ecfr.gov/current/title-40/section-112.7" TargetMode="External"/><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65.jpeg"/></Relationships>
</file>

<file path=ppt/slides/_rels/slide2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69.jpeg"/></Relationships>
</file>

<file path=ppt/slides/_rels/slide2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image" Target="../media/image71.png"/></Relationships>
</file>

<file path=ppt/slides/_rels/slide3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0.xml"/><Relationship Id="rId1" Type="http://schemas.openxmlformats.org/officeDocument/2006/relationships/slideLayout" Target="../slideLayouts/slideLayout4.xml"/><Relationship Id="rId4" Type="http://schemas.openxmlformats.org/officeDocument/2006/relationships/image" Target="../media/image74.png"/></Relationships>
</file>

<file path=ppt/slides/_rels/slide31.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3.xml"/><Relationship Id="rId1" Type="http://schemas.openxmlformats.org/officeDocument/2006/relationships/slideLayout" Target="../slideLayouts/slideLayout8.xml"/><Relationship Id="rId6" Type="http://schemas.openxmlformats.org/officeDocument/2006/relationships/diagramColors" Target="../diagrams/colors3.xml"/><Relationship Id="rId5" Type="http://schemas.openxmlformats.org/officeDocument/2006/relationships/diagramQuickStyle" Target="../diagrams/quickStyle3.xml"/><Relationship Id="rId10" Type="http://schemas.openxmlformats.org/officeDocument/2006/relationships/hyperlink" Target="https://commons.wikimedia.org/wiki/File:Bernice_1_and_2_oil_tanks_-_Arnegard_North_Dakota_-_2013-07-04.jpg" TargetMode="External"/><Relationship Id="rId4" Type="http://schemas.openxmlformats.org/officeDocument/2006/relationships/diagramLayout" Target="../diagrams/layout3.xml"/><Relationship Id="rId9" Type="http://schemas.openxmlformats.org/officeDocument/2006/relationships/image" Target="../media/image76.jpeg"/></Relationships>
</file>

<file path=ppt/slides/_rels/slide34.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5.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36.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7.xml"/><Relationship Id="rId1" Type="http://schemas.openxmlformats.org/officeDocument/2006/relationships/slideLayout" Target="../slideLayouts/slideLayout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80.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41.xml"/><Relationship Id="rId1" Type="http://schemas.openxmlformats.org/officeDocument/2006/relationships/slideLayout" Target="../slideLayouts/slideLayout8.xml"/><Relationship Id="rId6" Type="http://schemas.openxmlformats.org/officeDocument/2006/relationships/diagramColors" Target="../diagrams/colors6.xml"/><Relationship Id="rId5" Type="http://schemas.openxmlformats.org/officeDocument/2006/relationships/diagramQuickStyle" Target="../diagrams/quickStyle6.xml"/><Relationship Id="rId10" Type="http://schemas.openxmlformats.org/officeDocument/2006/relationships/hyperlink" Target="https://commons.wikimedia.org/wiki/File:Bernice_1_and_2_oil_tanks_-_Arnegard_North_Dakota_-_2013-07-04.jpg" TargetMode="External"/><Relationship Id="rId4" Type="http://schemas.openxmlformats.org/officeDocument/2006/relationships/diagramLayout" Target="../diagrams/layout6.xml"/><Relationship Id="rId9" Type="http://schemas.openxmlformats.org/officeDocument/2006/relationships/image" Target="../media/image76.jpeg"/></Relationships>
</file>

<file path=ppt/slides/_rels/slide4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hyperlink" Target="https://commons.wikimedia.org/wiki/File:Bernice_1_and_2_oil_tanks_-_Arnegard_North_Dakota_-_2013-07-04.jpg" TargetMode="External"/></Relationships>
</file>

<file path=ppt/slides/_rels/slide43.xml.rels><?xml version="1.0" encoding="UTF-8" standalone="yes"?>
<Relationships xmlns="http://schemas.openxmlformats.org/package/2006/relationships"><Relationship Id="rId8" Type="http://schemas.openxmlformats.org/officeDocument/2006/relationships/hyperlink" Target="https://www.flickr.com/photos/deepwaterhorizonresponse/4737374081" TargetMode="External"/><Relationship Id="rId3" Type="http://schemas.openxmlformats.org/officeDocument/2006/relationships/image" Target="../media/image81.jpeg"/><Relationship Id="rId7" Type="http://schemas.openxmlformats.org/officeDocument/2006/relationships/image" Target="../media/image83.jpe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hyperlink" Target="https://www.flickr.com/photos/taylar/2039092275/" TargetMode="External"/><Relationship Id="rId5" Type="http://schemas.openxmlformats.org/officeDocument/2006/relationships/image" Target="../media/image82.jpeg"/><Relationship Id="rId4" Type="http://schemas.openxmlformats.org/officeDocument/2006/relationships/hyperlink" Target="https://www.lesjardinsdelamer.org/portfolio/produit-menace/"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iving Near An Oil Refinery Ups Your Risk Of Stroke, Says New Study |  IFLScience">
            <a:extLst>
              <a:ext uri="{FF2B5EF4-FFF2-40B4-BE49-F238E27FC236}">
                <a16:creationId xmlns:a16="http://schemas.microsoft.com/office/drawing/2014/main" id="{7E205E27-9119-3E9D-39F2-722D6726F1D8}"/>
              </a:ext>
            </a:extLst>
          </p:cNvPr>
          <p:cNvPicPr>
            <a:picLocks noChangeAspect="1"/>
          </p:cNvPicPr>
          <p:nvPr/>
        </p:nvPicPr>
        <p:blipFill>
          <a:blip r:embed="rId3"/>
          <a:stretch>
            <a:fillRect/>
          </a:stretch>
        </p:blipFill>
        <p:spPr>
          <a:xfrm>
            <a:off x="3786679" y="3139126"/>
            <a:ext cx="4618641" cy="2898708"/>
          </a:xfrm>
          <a:prstGeom prst="rect">
            <a:avLst/>
          </a:prstGeom>
          <a:ln w="88900" cap="sq" cmpd="thickThin">
            <a:solidFill>
              <a:srgbClr val="000000"/>
            </a:solidFill>
            <a:prstDash val="solid"/>
            <a:miter lim="800000"/>
          </a:ln>
          <a:effectLst>
            <a:innerShdw blurRad="76200">
              <a:srgbClr val="000000"/>
            </a:innerShdw>
          </a:effectLst>
        </p:spPr>
      </p:pic>
      <p:sp>
        <p:nvSpPr>
          <p:cNvPr id="2" name="Title 1">
            <a:extLst>
              <a:ext uri="{FF2B5EF4-FFF2-40B4-BE49-F238E27FC236}">
                <a16:creationId xmlns:a16="http://schemas.microsoft.com/office/drawing/2014/main" id="{8F5F8CC5-D1FA-88F5-CD86-7D6FCADC1D0E}"/>
              </a:ext>
            </a:extLst>
          </p:cNvPr>
          <p:cNvSpPr>
            <a:spLocks noGrp="1"/>
          </p:cNvSpPr>
          <p:nvPr>
            <p:ph type="title"/>
          </p:nvPr>
        </p:nvSpPr>
        <p:spPr>
          <a:xfrm>
            <a:off x="1197135" y="2463998"/>
            <a:ext cx="11335107" cy="951555"/>
          </a:xfrm>
        </p:spPr>
        <p:txBody>
          <a:bodyPr>
            <a:normAutofit fontScale="90000"/>
          </a:bodyPr>
          <a:lstStyle/>
          <a:p>
            <a:r>
              <a:rPr lang="en-US" b="1" dirty="0">
                <a:latin typeface="Calibri" panose="020F0502020204030204" pitchFamily="34" charset="0"/>
                <a:ea typeface="Calibri" panose="020F0502020204030204" pitchFamily="34" charset="0"/>
                <a:cs typeface="Calibri" panose="020F0502020204030204" pitchFamily="34" charset="0"/>
              </a:rPr>
              <a:t>Spill Prevention, Control, and Countermeasures (SPCC) and Facility Response Plan (FRP) Rules Overview</a:t>
            </a:r>
            <a:br>
              <a:rPr lang="en-US" dirty="0"/>
            </a:br>
            <a:br>
              <a:rPr lang="en-US" dirty="0"/>
            </a:br>
            <a:endParaRPr lang="en-US" dirty="0"/>
          </a:p>
        </p:txBody>
      </p:sp>
      <p:sp>
        <p:nvSpPr>
          <p:cNvPr id="4" name="Rectangle 2">
            <a:extLst>
              <a:ext uri="{FF2B5EF4-FFF2-40B4-BE49-F238E27FC236}">
                <a16:creationId xmlns:a16="http://schemas.microsoft.com/office/drawing/2014/main" id="{EDA8047E-0227-E3A0-01E7-E3DDDD108492}"/>
              </a:ext>
            </a:extLst>
          </p:cNvPr>
          <p:cNvSpPr txBox="1">
            <a:spLocks noChangeArrowheads="1"/>
          </p:cNvSpPr>
          <p:nvPr/>
        </p:nvSpPr>
        <p:spPr>
          <a:xfrm>
            <a:off x="1197135" y="908923"/>
            <a:ext cx="2325414" cy="816048"/>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a:solidFill>
                  <a:schemeClr val="accent1">
                    <a:lumMod val="60000"/>
                    <a:lumOff val="40000"/>
                  </a:schemeClr>
                </a:solidFill>
              </a:rPr>
              <a:t>Module 3</a:t>
            </a:r>
          </a:p>
        </p:txBody>
      </p:sp>
      <p:sp>
        <p:nvSpPr>
          <p:cNvPr id="5" name="Rectangle 4">
            <a:extLst>
              <a:ext uri="{FF2B5EF4-FFF2-40B4-BE49-F238E27FC236}">
                <a16:creationId xmlns:a16="http://schemas.microsoft.com/office/drawing/2014/main" id="{FDF158AD-BED6-6AD1-C29A-73949A9275D9}"/>
              </a:ext>
            </a:extLst>
          </p:cNvPr>
          <p:cNvSpPr/>
          <p:nvPr/>
        </p:nvSpPr>
        <p:spPr>
          <a:xfrm>
            <a:off x="8879594" y="5255045"/>
            <a:ext cx="3216925" cy="95155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00"/>
          </a:p>
          <a:p>
            <a:pPr algn="ctr"/>
            <a:r>
              <a:rPr lang="en-US" sz="2800"/>
              <a:t>Angelica Villa 3/24/2026</a:t>
            </a:r>
          </a:p>
          <a:p>
            <a:pPr algn="ctr"/>
            <a:endParaRPr lang="en-US" sz="2800"/>
          </a:p>
        </p:txBody>
      </p:sp>
    </p:spTree>
    <p:extLst>
      <p:ext uri="{BB962C8B-B14F-4D97-AF65-F5344CB8AC3E}">
        <p14:creationId xmlns:p14="http://schemas.microsoft.com/office/powerpoint/2010/main" val="34804088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9F6E0-B293-61AA-D586-D7693244588C}"/>
              </a:ext>
            </a:extLst>
          </p:cNvPr>
          <p:cNvSpPr>
            <a:spLocks noGrp="1"/>
          </p:cNvSpPr>
          <p:nvPr>
            <p:ph type="title"/>
          </p:nvPr>
        </p:nvSpPr>
        <p:spPr/>
        <p:txBody>
          <a:bodyPr/>
          <a:lstStyle/>
          <a:p>
            <a:r>
              <a:rPr lang="en-US" dirty="0"/>
              <a:t>Objective</a:t>
            </a:r>
          </a:p>
        </p:txBody>
      </p:sp>
      <p:sp>
        <p:nvSpPr>
          <p:cNvPr id="3" name="Content Placeholder 2">
            <a:extLst>
              <a:ext uri="{FF2B5EF4-FFF2-40B4-BE49-F238E27FC236}">
                <a16:creationId xmlns:a16="http://schemas.microsoft.com/office/drawing/2014/main" id="{8768514C-7BEC-0AFB-E7A9-87C76AFD6BE3}"/>
              </a:ext>
            </a:extLst>
          </p:cNvPr>
          <p:cNvSpPr>
            <a:spLocks noGrp="1"/>
          </p:cNvSpPr>
          <p:nvPr>
            <p:ph idx="1"/>
          </p:nvPr>
        </p:nvSpPr>
        <p:spPr/>
        <p:txBody>
          <a:bodyPr vert="horz" lIns="91440" tIns="45720" rIns="91440" bIns="45720" rtlCol="0" anchor="t">
            <a:normAutofit/>
          </a:bodyPr>
          <a:lstStyle/>
          <a:p>
            <a:endParaRPr lang="en-US" dirty="0">
              <a:ea typeface="Aptos" panose="020B0004020202020204" pitchFamily="34" charset="0"/>
              <a:cs typeface="Aptos" panose="020B0004020202020204" pitchFamily="34" charset="0"/>
            </a:endParaRPr>
          </a:p>
          <a:p>
            <a:r>
              <a:rPr lang="en-US" sz="2800" dirty="0">
                <a:effectLst/>
                <a:ea typeface="Aptos" panose="020B0004020202020204" pitchFamily="34" charset="0"/>
                <a:cs typeface="Aptos" panose="020B0004020202020204" pitchFamily="34" charset="0"/>
              </a:rPr>
              <a:t>By the end of the presentation, attendees should be able to:</a:t>
            </a:r>
            <a:endParaRPr lang="en-US" dirty="0">
              <a:cs typeface="Segoe UI"/>
            </a:endParaRPr>
          </a:p>
          <a:p>
            <a:endParaRPr lang="en-US" sz="2800" dirty="0">
              <a:effectLst/>
              <a:ea typeface="Aptos" panose="020B0004020202020204" pitchFamily="34" charset="0"/>
              <a:cs typeface="Aptos" panose="020B0004020202020204" pitchFamily="34" charset="0"/>
            </a:endParaRPr>
          </a:p>
          <a:p>
            <a:pPr lvl="1">
              <a:buFont typeface="Wingdings" panose="05000000000000000000" pitchFamily="2" charset="2"/>
              <a:buChar char="Ø"/>
            </a:pPr>
            <a:r>
              <a:rPr lang="en-US" dirty="0">
                <a:ea typeface="Aptos" panose="020B0004020202020204" pitchFamily="34" charset="0"/>
                <a:cs typeface="Aptos" panose="020B0004020202020204" pitchFamily="34" charset="0"/>
              </a:rPr>
              <a:t>U</a:t>
            </a:r>
            <a:r>
              <a:rPr lang="en-US" dirty="0">
                <a:effectLst/>
                <a:ea typeface="Aptos" panose="020B0004020202020204" pitchFamily="34" charset="0"/>
                <a:cs typeface="Aptos" panose="020B0004020202020204" pitchFamily="34" charset="0"/>
              </a:rPr>
              <a:t>nderstand the SPCC/FRP Rules</a:t>
            </a:r>
            <a:endParaRPr lang="en-US" dirty="0">
              <a:ea typeface="Aptos" panose="020B0004020202020204" pitchFamily="34" charset="0"/>
              <a:cs typeface="Aptos" panose="020B0004020202020204" pitchFamily="34" charset="0"/>
            </a:endParaRPr>
          </a:p>
          <a:p>
            <a:pPr lvl="1">
              <a:buFont typeface="Wingdings" panose="05000000000000000000" pitchFamily="2" charset="2"/>
              <a:buChar char="Ø"/>
            </a:pPr>
            <a:endParaRPr lang="en-US" dirty="0"/>
          </a:p>
          <a:p>
            <a:pPr lvl="1">
              <a:buFont typeface="Wingdings" panose="05000000000000000000" pitchFamily="2" charset="2"/>
              <a:buChar char="Ø"/>
            </a:pPr>
            <a:r>
              <a:rPr lang="en-US" dirty="0"/>
              <a:t>Enhance their ability to effectively utilize their Facility Response Plan (FRP) and Emergency Response Action Plan (ERAP) during a GIUE or emergency oil spill response.</a:t>
            </a:r>
            <a:endParaRPr lang="en-US" dirty="0">
              <a:cs typeface="Segoe UI"/>
            </a:endParaRPr>
          </a:p>
        </p:txBody>
      </p:sp>
      <p:sp>
        <p:nvSpPr>
          <p:cNvPr id="7" name="TextBox 6">
            <a:extLst>
              <a:ext uri="{FF2B5EF4-FFF2-40B4-BE49-F238E27FC236}">
                <a16:creationId xmlns:a16="http://schemas.microsoft.com/office/drawing/2014/main" id="{82B98034-CD70-C5C2-313B-A643037D3485}"/>
              </a:ext>
            </a:extLst>
          </p:cNvPr>
          <p:cNvSpPr txBox="1"/>
          <p:nvPr/>
        </p:nvSpPr>
        <p:spPr>
          <a:xfrm>
            <a:off x="5975498" y="5869171"/>
            <a:ext cx="5528930" cy="415498"/>
          </a:xfrm>
          <a:prstGeom prst="rect">
            <a:avLst/>
          </a:prstGeom>
          <a:noFill/>
        </p:spPr>
        <p:txBody>
          <a:bodyPr wrap="square" rtlCol="0">
            <a:spAutoFit/>
          </a:bodyPr>
          <a:lstStyle/>
          <a:p>
            <a:r>
              <a:rPr lang="en-US" sz="1050" dirty="0"/>
              <a:t>                                   FRP rule (40 CFR 112.20–112.21) </a:t>
            </a:r>
          </a:p>
          <a:p>
            <a:endParaRPr lang="en-US" sz="1050" dirty="0"/>
          </a:p>
        </p:txBody>
      </p:sp>
    </p:spTree>
    <p:extLst>
      <p:ext uri="{BB962C8B-B14F-4D97-AF65-F5344CB8AC3E}">
        <p14:creationId xmlns:p14="http://schemas.microsoft.com/office/powerpoint/2010/main" val="2597005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1DEF1-5201-B277-D609-A9F148E9D94E}"/>
              </a:ext>
            </a:extLst>
          </p:cNvPr>
          <p:cNvSpPr>
            <a:spLocks noGrp="1"/>
          </p:cNvSpPr>
          <p:nvPr>
            <p:ph type="title"/>
          </p:nvPr>
        </p:nvSpPr>
        <p:spPr>
          <a:xfrm>
            <a:off x="-52014" y="950537"/>
            <a:ext cx="10515600" cy="876543"/>
          </a:xfrm>
        </p:spPr>
        <p:txBody>
          <a:bodyPr>
            <a:normAutofit/>
          </a:bodyPr>
          <a:lstStyle/>
          <a:p>
            <a:r>
              <a:rPr lang="en-US" sz="4800" b="1"/>
              <a:t>			Topics</a:t>
            </a:r>
          </a:p>
        </p:txBody>
      </p:sp>
      <p:sp>
        <p:nvSpPr>
          <p:cNvPr id="3" name="Content Placeholder 2">
            <a:extLst>
              <a:ext uri="{FF2B5EF4-FFF2-40B4-BE49-F238E27FC236}">
                <a16:creationId xmlns:a16="http://schemas.microsoft.com/office/drawing/2014/main" id="{CE65AE3C-4639-19F1-BDDE-085636F0B406}"/>
              </a:ext>
            </a:extLst>
          </p:cNvPr>
          <p:cNvSpPr>
            <a:spLocks noGrp="1"/>
          </p:cNvSpPr>
          <p:nvPr>
            <p:ph idx="1"/>
          </p:nvPr>
        </p:nvSpPr>
        <p:spPr>
          <a:xfrm>
            <a:off x="546571" y="1827081"/>
            <a:ext cx="5466437" cy="4349882"/>
          </a:xfrm>
        </p:spPr>
        <p:txBody>
          <a:bodyPr>
            <a:normAutofit fontScale="92500" lnSpcReduction="20000"/>
          </a:bodyPr>
          <a:lstStyle/>
          <a:p>
            <a:r>
              <a:rPr lang="en-US" sz="3000" b="1"/>
              <a:t>SPCC</a:t>
            </a:r>
          </a:p>
          <a:p>
            <a:pPr lvl="1"/>
            <a:r>
              <a:rPr lang="en-US"/>
              <a:t>Applicability </a:t>
            </a:r>
          </a:p>
          <a:p>
            <a:pPr lvl="1"/>
            <a:r>
              <a:rPr lang="en-US"/>
              <a:t>Terms and Definitions</a:t>
            </a:r>
          </a:p>
          <a:p>
            <a:pPr lvl="1"/>
            <a:r>
              <a:rPr lang="en-US"/>
              <a:t>General R</a:t>
            </a:r>
            <a:r>
              <a:rPr lang="en-US" sz="2400"/>
              <a:t>equirement </a:t>
            </a:r>
          </a:p>
          <a:p>
            <a:pPr lvl="1"/>
            <a:r>
              <a:rPr lang="en-US"/>
              <a:t>Preparation, Reviews and amendments</a:t>
            </a:r>
          </a:p>
          <a:p>
            <a:pPr lvl="1"/>
            <a:endParaRPr lang="en-US"/>
          </a:p>
          <a:p>
            <a:r>
              <a:rPr lang="en-US" sz="3000" b="1"/>
              <a:t>FRP</a:t>
            </a:r>
          </a:p>
          <a:p>
            <a:pPr lvl="1"/>
            <a:r>
              <a:rPr lang="en-US"/>
              <a:t>Applicability</a:t>
            </a:r>
          </a:p>
          <a:p>
            <a:pPr lvl="1"/>
            <a:r>
              <a:rPr lang="en-US"/>
              <a:t>Substantial Harm Criteria/Sig-Sub Harm Criteria</a:t>
            </a:r>
          </a:p>
          <a:p>
            <a:pPr lvl="1"/>
            <a:r>
              <a:rPr lang="en-US"/>
              <a:t>Required Submissions</a:t>
            </a:r>
          </a:p>
          <a:p>
            <a:pPr lvl="1"/>
            <a:r>
              <a:rPr lang="en-US"/>
              <a:t>General Requirements </a:t>
            </a:r>
          </a:p>
          <a:p>
            <a:pPr lvl="1"/>
            <a:endParaRPr lang="en-US"/>
          </a:p>
        </p:txBody>
      </p:sp>
      <p:pic>
        <p:nvPicPr>
          <p:cNvPr id="5" name="Picture 4" descr="A picture containing train, track, outdoor, old&#10;&#10;AI-generated content may be incorrect.">
            <a:extLst>
              <a:ext uri="{FF2B5EF4-FFF2-40B4-BE49-F238E27FC236}">
                <a16:creationId xmlns:a16="http://schemas.microsoft.com/office/drawing/2014/main" id="{ED9213EF-A792-A444-6E41-BA57CED3A6D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597978" y="4134589"/>
            <a:ext cx="3049900" cy="1792663"/>
          </a:xfrm>
          <a:prstGeom prst="rect">
            <a:avLst/>
          </a:prstGeom>
          <a:solidFill>
            <a:schemeClr val="bg1"/>
          </a:solidFill>
          <a:ln w="25400">
            <a:solidFill>
              <a:schemeClr val="accent1"/>
            </a:solidFill>
          </a:ln>
          <a:effectLst/>
        </p:spPr>
      </p:pic>
      <p:pic>
        <p:nvPicPr>
          <p:cNvPr id="6" name="Picture 5" descr="A picture containing outdoor, truck, parked, trailer&#10;&#10;AI-generated content may be incorrect.">
            <a:extLst>
              <a:ext uri="{FF2B5EF4-FFF2-40B4-BE49-F238E27FC236}">
                <a16:creationId xmlns:a16="http://schemas.microsoft.com/office/drawing/2014/main" id="{D33CD0B1-212F-74F4-FFA7-383D374F35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06008" y="841929"/>
            <a:ext cx="1915156" cy="2553540"/>
          </a:xfrm>
          <a:prstGeom prst="rect">
            <a:avLst/>
          </a:prstGeom>
          <a:ln w="25400">
            <a:solidFill>
              <a:schemeClr val="accent1"/>
            </a:solidFill>
          </a:ln>
        </p:spPr>
      </p:pic>
      <p:pic>
        <p:nvPicPr>
          <p:cNvPr id="7" name="Picture 6" descr="A picture containing water, ground, outdoor, nature&#10;&#10;AI-generated content may be incorrect.">
            <a:extLst>
              <a:ext uri="{FF2B5EF4-FFF2-40B4-BE49-F238E27FC236}">
                <a16:creationId xmlns:a16="http://schemas.microsoft.com/office/drawing/2014/main" id="{16582A6F-20DD-2724-643E-C9DAF79CED9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14041" y="841929"/>
            <a:ext cx="2642393" cy="2372748"/>
          </a:xfrm>
          <a:prstGeom prst="rect">
            <a:avLst/>
          </a:prstGeom>
          <a:ln w="25400">
            <a:solidFill>
              <a:schemeClr val="accent1"/>
            </a:solidFill>
          </a:ln>
        </p:spPr>
      </p:pic>
      <p:pic>
        <p:nvPicPr>
          <p:cNvPr id="9" name="Picture 8" descr="A picture containing sky, ground, outdoor, day&#10;&#10;Description automatically generated">
            <a:extLst>
              <a:ext uri="{FF2B5EF4-FFF2-40B4-BE49-F238E27FC236}">
                <a16:creationId xmlns:a16="http://schemas.microsoft.com/office/drawing/2014/main" id="{ADFB9113-60EA-C76B-A9CF-4C9EE622DB7C}"/>
              </a:ext>
            </a:extLst>
          </p:cNvPr>
          <p:cNvPicPr>
            <a:picLocks noChangeAspect="1"/>
          </p:cNvPicPr>
          <p:nvPr/>
        </p:nvPicPr>
        <p:blipFill>
          <a:blip r:embed="rId7">
            <a:extLst>
              <a:ext uri="{28A0092B-C50C-407E-A947-70E740481C1C}">
                <a14:useLocalDpi xmlns:a14="http://schemas.microsoft.com/office/drawing/2010/main" val="0"/>
              </a:ext>
            </a:extLst>
          </a:blip>
          <a:srcRect b="-3"/>
          <a:stretch/>
        </p:blipFill>
        <p:spPr>
          <a:xfrm>
            <a:off x="5928207" y="4091961"/>
            <a:ext cx="2378275" cy="1877918"/>
          </a:xfrm>
          <a:prstGeom prst="rect">
            <a:avLst/>
          </a:prstGeom>
          <a:noFill/>
          <a:ln w="25400">
            <a:solidFill>
              <a:schemeClr val="accent1"/>
            </a:solidFill>
          </a:ln>
          <a:effectLst>
            <a:glow rad="50800">
              <a:schemeClr val="accent1"/>
            </a:glow>
            <a:outerShdw blurRad="50800" dist="50800" dir="2700000" algn="tl" rotWithShape="0">
              <a:schemeClr val="accent1">
                <a:alpha val="40000"/>
              </a:schemeClr>
            </a:outerShdw>
          </a:effectLst>
        </p:spPr>
      </p:pic>
    </p:spTree>
    <p:extLst>
      <p:ext uri="{BB962C8B-B14F-4D97-AF65-F5344CB8AC3E}">
        <p14:creationId xmlns:p14="http://schemas.microsoft.com/office/powerpoint/2010/main" val="903940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FBEEE-71F8-E8CD-AE1D-3AE882511931}"/>
              </a:ext>
            </a:extLst>
          </p:cNvPr>
          <p:cNvSpPr>
            <a:spLocks noGrp="1"/>
          </p:cNvSpPr>
          <p:nvPr>
            <p:ph type="title"/>
          </p:nvPr>
        </p:nvSpPr>
        <p:spPr>
          <a:xfrm>
            <a:off x="838200" y="1157473"/>
            <a:ext cx="10515600" cy="879669"/>
          </a:xfrm>
        </p:spPr>
        <p:txBody>
          <a:bodyPr anchor="ctr">
            <a:normAutofit fontScale="90000"/>
          </a:bodyPr>
          <a:lstStyle/>
          <a:p>
            <a:r>
              <a:rPr lang="en-US"/>
              <a:t>Oil Discharges Occur! </a:t>
            </a:r>
            <a:br>
              <a:rPr lang="en-US"/>
            </a:br>
            <a:endParaRPr lang="en-US"/>
          </a:p>
        </p:txBody>
      </p:sp>
      <p:pic>
        <p:nvPicPr>
          <p:cNvPr id="19" name="Content Placeholder 18" descr="A picture containing outdoor, sky, ground, dirt&#10;&#10;AI-generated content may be incorrect.">
            <a:extLst>
              <a:ext uri="{FF2B5EF4-FFF2-40B4-BE49-F238E27FC236}">
                <a16:creationId xmlns:a16="http://schemas.microsoft.com/office/drawing/2014/main" id="{51707145-F935-3649-F468-55F6E5F9FFD3}"/>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685589" y="113576"/>
            <a:ext cx="4420565" cy="3315424"/>
          </a:xfrm>
          <a:ln w="25400">
            <a:solidFill>
              <a:schemeClr val="accent1"/>
            </a:solidFill>
          </a:ln>
        </p:spPr>
      </p:pic>
      <p:pic>
        <p:nvPicPr>
          <p:cNvPr id="17" name="Content Placeholder 16" descr="A picture containing building, old, dirty, window&#10;&#10;AI-generated content may be incorrect.">
            <a:extLst>
              <a:ext uri="{FF2B5EF4-FFF2-40B4-BE49-F238E27FC236}">
                <a16:creationId xmlns:a16="http://schemas.microsoft.com/office/drawing/2014/main" id="{FD5F9130-50DE-C4E2-1D02-3AA7DA4CB96A}"/>
              </a:ext>
            </a:extLst>
          </p:cNvPr>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0" y="2541309"/>
            <a:ext cx="4161138" cy="3463393"/>
          </a:xfrm>
          <a:ln w="25400">
            <a:solidFill>
              <a:schemeClr val="accent1"/>
            </a:solidFill>
          </a:ln>
        </p:spPr>
      </p:pic>
      <p:pic>
        <p:nvPicPr>
          <p:cNvPr id="23" name="Picture 22" descr="A bulldozer in a field&#10;&#10;AI-generated content may be incorrect.">
            <a:extLst>
              <a:ext uri="{FF2B5EF4-FFF2-40B4-BE49-F238E27FC236}">
                <a16:creationId xmlns:a16="http://schemas.microsoft.com/office/drawing/2014/main" id="{452FF910-7ECC-20B7-FC37-0D2ADD1FB0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61138" y="2541309"/>
            <a:ext cx="4609623" cy="3457217"/>
          </a:xfrm>
          <a:prstGeom prst="rect">
            <a:avLst/>
          </a:prstGeom>
          <a:ln w="25400">
            <a:solidFill>
              <a:schemeClr val="accent1"/>
            </a:solidFill>
          </a:ln>
        </p:spPr>
      </p:pic>
    </p:spTree>
    <p:extLst>
      <p:ext uri="{BB962C8B-B14F-4D97-AF65-F5344CB8AC3E}">
        <p14:creationId xmlns:p14="http://schemas.microsoft.com/office/powerpoint/2010/main" val="195403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1A178-F0AF-A47D-918D-2CE8B63432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7EC1F1-1062-C626-F3AF-D7886CF34363}"/>
              </a:ext>
            </a:extLst>
          </p:cNvPr>
          <p:cNvSpPr>
            <a:spLocks noGrp="1"/>
          </p:cNvSpPr>
          <p:nvPr>
            <p:ph type="title"/>
          </p:nvPr>
        </p:nvSpPr>
        <p:spPr>
          <a:xfrm>
            <a:off x="518614" y="720256"/>
            <a:ext cx="11152275" cy="1442841"/>
          </a:xfrm>
        </p:spPr>
        <p:txBody>
          <a:bodyPr>
            <a:normAutofit/>
          </a:bodyPr>
          <a:lstStyle/>
          <a:p>
            <a:r>
              <a:rPr lang="en-US" sz="3600" dirty="0"/>
              <a:t>Spill Prevention Control and Countermeasures</a:t>
            </a:r>
            <a:br>
              <a:rPr lang="en-US" sz="3600" dirty="0"/>
            </a:br>
            <a:r>
              <a:rPr lang="en-US" sz="3600" dirty="0"/>
              <a:t>112.1(b)</a:t>
            </a:r>
          </a:p>
        </p:txBody>
      </p:sp>
      <p:graphicFrame>
        <p:nvGraphicFramePr>
          <p:cNvPr id="7" name="Diagram 6">
            <a:extLst>
              <a:ext uri="{FF2B5EF4-FFF2-40B4-BE49-F238E27FC236}">
                <a16:creationId xmlns:a16="http://schemas.microsoft.com/office/drawing/2014/main" id="{61D48C87-876C-838A-C947-6C6649424F24}"/>
              </a:ext>
            </a:extLst>
          </p:cNvPr>
          <p:cNvGraphicFramePr/>
          <p:nvPr/>
        </p:nvGraphicFramePr>
        <p:xfrm>
          <a:off x="735895" y="2221855"/>
          <a:ext cx="6146824" cy="39158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Make Your Titles Stand Out with Book Title Cliparts">
            <a:extLst>
              <a:ext uri="{FF2B5EF4-FFF2-40B4-BE49-F238E27FC236}">
                <a16:creationId xmlns:a16="http://schemas.microsoft.com/office/drawing/2014/main" id="{DB2313AA-D882-BB00-D6C9-20EE1D74EC29}"/>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592094" y="2799756"/>
            <a:ext cx="2743200" cy="2839720"/>
          </a:xfrm>
          <a:prstGeom prst="rect">
            <a:avLst/>
          </a:prstGeom>
          <a:noFill/>
          <a:ln>
            <a:noFill/>
          </a:ln>
        </p:spPr>
      </p:pic>
      <p:sp>
        <p:nvSpPr>
          <p:cNvPr id="8" name="Teardrop 7">
            <a:extLst>
              <a:ext uri="{FF2B5EF4-FFF2-40B4-BE49-F238E27FC236}">
                <a16:creationId xmlns:a16="http://schemas.microsoft.com/office/drawing/2014/main" id="{CD646080-D58C-B161-AD07-37BF018196D1}"/>
              </a:ext>
            </a:extLst>
          </p:cNvPr>
          <p:cNvSpPr/>
          <p:nvPr/>
        </p:nvSpPr>
        <p:spPr>
          <a:xfrm>
            <a:off x="2178996" y="2937753"/>
            <a:ext cx="1673157" cy="1186775"/>
          </a:xfrm>
          <a:prstGeom prst="teardrop">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a:t>SPCC</a:t>
            </a:r>
          </a:p>
        </p:txBody>
      </p:sp>
      <p:pic>
        <p:nvPicPr>
          <p:cNvPr id="12" name="Picture 11" descr="A picture containing building, ground, outdoor, yellow&#10;&#10;AI-generated content may be incorrect.">
            <a:extLst>
              <a:ext uri="{FF2B5EF4-FFF2-40B4-BE49-F238E27FC236}">
                <a16:creationId xmlns:a16="http://schemas.microsoft.com/office/drawing/2014/main" id="{47E7ADDA-1A60-04D2-ED79-F0E7C8F96F2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28145" y="2318328"/>
            <a:ext cx="5042315" cy="3781736"/>
          </a:xfrm>
          <a:prstGeom prst="rect">
            <a:avLst/>
          </a:prstGeom>
          <a:solidFill>
            <a:schemeClr val="accent1"/>
          </a:solidFill>
          <a:ln w="25400">
            <a:solidFill>
              <a:schemeClr val="accent1"/>
            </a:solidFill>
          </a:ln>
        </p:spPr>
      </p:pic>
      <p:sp>
        <p:nvSpPr>
          <p:cNvPr id="5" name="TextBox 4">
            <a:extLst>
              <a:ext uri="{FF2B5EF4-FFF2-40B4-BE49-F238E27FC236}">
                <a16:creationId xmlns:a16="http://schemas.microsoft.com/office/drawing/2014/main" id="{C32B14DB-E3DC-7CA1-C43B-255D27B2CABA}"/>
              </a:ext>
            </a:extLst>
          </p:cNvPr>
          <p:cNvSpPr txBox="1"/>
          <p:nvPr/>
        </p:nvSpPr>
        <p:spPr>
          <a:xfrm>
            <a:off x="3429172" y="5925175"/>
            <a:ext cx="7915212" cy="261610"/>
          </a:xfrm>
          <a:prstGeom prst="rect">
            <a:avLst/>
          </a:prstGeom>
          <a:noFill/>
        </p:spPr>
        <p:txBody>
          <a:bodyPr wrap="square" rtlCol="0">
            <a:spAutoFit/>
          </a:bodyPr>
          <a:lstStyle/>
          <a:p>
            <a:r>
              <a:rPr lang="en-US" sz="900" b="1" dirty="0"/>
              <a:t>§</a:t>
            </a:r>
            <a:r>
              <a:rPr lang="en-US" sz="1100" b="1" dirty="0"/>
              <a:t>40 CFR 112.1</a:t>
            </a:r>
          </a:p>
        </p:txBody>
      </p:sp>
    </p:spTree>
    <p:extLst>
      <p:ext uri="{BB962C8B-B14F-4D97-AF65-F5344CB8AC3E}">
        <p14:creationId xmlns:p14="http://schemas.microsoft.com/office/powerpoint/2010/main" val="1717182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E8F159-EAD8-D873-A037-5FB886D9FD8A}"/>
              </a:ext>
            </a:extLst>
          </p:cNvPr>
          <p:cNvSpPr>
            <a:spLocks noGrp="1"/>
          </p:cNvSpPr>
          <p:nvPr>
            <p:ph type="title"/>
          </p:nvPr>
        </p:nvSpPr>
        <p:spPr/>
        <p:txBody>
          <a:bodyPr/>
          <a:lstStyle/>
          <a:p>
            <a:r>
              <a:rPr lang="en-US"/>
              <a:t>SPCC General applicability</a:t>
            </a:r>
          </a:p>
        </p:txBody>
      </p:sp>
      <p:sp>
        <p:nvSpPr>
          <p:cNvPr id="4" name="Content Placeholder 3">
            <a:extLst>
              <a:ext uri="{FF2B5EF4-FFF2-40B4-BE49-F238E27FC236}">
                <a16:creationId xmlns:a16="http://schemas.microsoft.com/office/drawing/2014/main" id="{6F6CA1AB-D7B7-5E72-DED6-170D23FB5EDE}"/>
              </a:ext>
            </a:extLst>
          </p:cNvPr>
          <p:cNvSpPr>
            <a:spLocks noGrp="1"/>
          </p:cNvSpPr>
          <p:nvPr>
            <p:ph idx="1"/>
          </p:nvPr>
        </p:nvSpPr>
        <p:spPr>
          <a:xfrm>
            <a:off x="555114" y="2170914"/>
            <a:ext cx="5352591" cy="4013321"/>
          </a:xfrm>
        </p:spPr>
        <p:txBody>
          <a:bodyPr>
            <a:normAutofit/>
          </a:bodyPr>
          <a:lstStyle/>
          <a:p>
            <a:r>
              <a:rPr lang="en-US" dirty="0">
                <a:hlinkClick r:id="rId3"/>
              </a:rPr>
              <a:t>Non-transportation-related</a:t>
            </a:r>
            <a:r>
              <a:rPr lang="en-US" dirty="0"/>
              <a:t> facility (Appendix A)</a:t>
            </a:r>
          </a:p>
          <a:p>
            <a:r>
              <a:rPr lang="en-US" dirty="0"/>
              <a:t>Reasonable expectation of oil discharge that could impact WOTUS or adjoining shorelines</a:t>
            </a:r>
          </a:p>
          <a:p>
            <a:r>
              <a:rPr lang="en-US" dirty="0"/>
              <a:t>Harmful Quantities</a:t>
            </a:r>
          </a:p>
          <a:p>
            <a:r>
              <a:rPr lang="en-US" dirty="0"/>
              <a:t>Aggregate storage capacities </a:t>
            </a:r>
          </a:p>
          <a:p>
            <a:pPr lvl="1"/>
            <a:r>
              <a:rPr lang="en-US" dirty="0"/>
              <a:t>AST 1,320 gallons (~32bbl)</a:t>
            </a:r>
          </a:p>
          <a:p>
            <a:pPr lvl="1"/>
            <a:r>
              <a:rPr lang="en-US" dirty="0"/>
              <a:t>UST 42,000 gallons (1,000bbl)</a:t>
            </a:r>
          </a:p>
        </p:txBody>
      </p:sp>
      <p:sp>
        <p:nvSpPr>
          <p:cNvPr id="2" name="TextBox 1">
            <a:extLst>
              <a:ext uri="{FF2B5EF4-FFF2-40B4-BE49-F238E27FC236}">
                <a16:creationId xmlns:a16="http://schemas.microsoft.com/office/drawing/2014/main" id="{2A7BA944-5F2C-72A0-3FA3-E068C97BCB9B}"/>
              </a:ext>
            </a:extLst>
          </p:cNvPr>
          <p:cNvSpPr txBox="1"/>
          <p:nvPr/>
        </p:nvSpPr>
        <p:spPr>
          <a:xfrm>
            <a:off x="9983972" y="6103087"/>
            <a:ext cx="1908880" cy="230832"/>
          </a:xfrm>
          <a:prstGeom prst="rect">
            <a:avLst/>
          </a:prstGeom>
          <a:noFill/>
        </p:spPr>
        <p:txBody>
          <a:bodyPr wrap="square" rtlCol="0">
            <a:spAutoFit/>
          </a:bodyPr>
          <a:lstStyle/>
          <a:p>
            <a:r>
              <a:rPr lang="en-US" sz="900"/>
              <a:t>§40 CFR 112.1</a:t>
            </a:r>
          </a:p>
        </p:txBody>
      </p:sp>
      <p:pic>
        <p:nvPicPr>
          <p:cNvPr id="9" name="Picture 8">
            <a:extLst>
              <a:ext uri="{FF2B5EF4-FFF2-40B4-BE49-F238E27FC236}">
                <a16:creationId xmlns:a16="http://schemas.microsoft.com/office/drawing/2014/main" id="{3A194B25-2D66-A9E9-C6C4-B064DD266E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36639" y="1926016"/>
            <a:ext cx="5687891" cy="4159823"/>
          </a:xfrm>
          <a:prstGeom prst="rect">
            <a:avLst/>
          </a:prstGeom>
          <a:ln w="25400">
            <a:solidFill>
              <a:schemeClr val="accent1"/>
            </a:solidFill>
          </a:ln>
        </p:spPr>
      </p:pic>
      <p:sp>
        <p:nvSpPr>
          <p:cNvPr id="5" name="TextBox 4">
            <a:extLst>
              <a:ext uri="{FF2B5EF4-FFF2-40B4-BE49-F238E27FC236}">
                <a16:creationId xmlns:a16="http://schemas.microsoft.com/office/drawing/2014/main" id="{23E807F1-8543-8257-0D7F-90F2B04CD520}"/>
              </a:ext>
            </a:extLst>
          </p:cNvPr>
          <p:cNvSpPr txBox="1"/>
          <p:nvPr/>
        </p:nvSpPr>
        <p:spPr>
          <a:xfrm>
            <a:off x="6125029" y="2902857"/>
            <a:ext cx="5268685" cy="1200329"/>
          </a:xfrm>
          <a:prstGeom prst="rect">
            <a:avLst/>
          </a:prstGeom>
          <a:noFill/>
        </p:spPr>
        <p:txBody>
          <a:bodyPr wrap="square" rtlCol="0">
            <a:spAutoFit/>
          </a:bodyPr>
          <a:lstStyle/>
          <a:p>
            <a:endParaRPr lang="en-US" dirty="0">
              <a:solidFill>
                <a:srgbClr val="FFFF00"/>
              </a:solidFill>
            </a:endParaRPr>
          </a:p>
          <a:p>
            <a:endParaRPr lang="en-US" dirty="0">
              <a:solidFill>
                <a:srgbClr val="FFFF00"/>
              </a:solidFill>
            </a:endParaRPr>
          </a:p>
          <a:p>
            <a:r>
              <a:rPr lang="en-US" dirty="0">
                <a:solidFill>
                  <a:srgbClr val="FFFF00"/>
                </a:solidFill>
              </a:rPr>
              <a:t>Cause a Sheen</a:t>
            </a:r>
          </a:p>
          <a:p>
            <a:r>
              <a:rPr lang="en-US" dirty="0">
                <a:solidFill>
                  <a:srgbClr val="FFFF00"/>
                </a:solidFill>
              </a:rPr>
              <a:t>Violates Applicable Water Quality Standards </a:t>
            </a:r>
          </a:p>
        </p:txBody>
      </p:sp>
    </p:spTree>
    <p:extLst>
      <p:ext uri="{BB962C8B-B14F-4D97-AF65-F5344CB8AC3E}">
        <p14:creationId xmlns:p14="http://schemas.microsoft.com/office/powerpoint/2010/main" val="41994021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E4A7C98-2662-CF85-07E2-84C0C001DF60}"/>
              </a:ext>
            </a:extLst>
          </p:cNvPr>
          <p:cNvSpPr>
            <a:spLocks noGrp="1"/>
          </p:cNvSpPr>
          <p:nvPr>
            <p:ph type="title"/>
          </p:nvPr>
        </p:nvSpPr>
        <p:spPr>
          <a:xfrm>
            <a:off x="838199" y="784103"/>
            <a:ext cx="11499937" cy="1206744"/>
          </a:xfrm>
        </p:spPr>
        <p:txBody>
          <a:bodyPr>
            <a:normAutofit fontScale="90000"/>
          </a:bodyPr>
          <a:lstStyle/>
          <a:p>
            <a:br>
              <a:rPr lang="en-US" dirty="0"/>
            </a:br>
            <a:r>
              <a:rPr lang="en-US" dirty="0"/>
              <a:t>40 CFR 112.1(b) </a:t>
            </a:r>
            <a:r>
              <a:rPr lang="en-US" sz="4400" b="1" i="0" u="none" strike="noStrike" baseline="0" dirty="0">
                <a:solidFill>
                  <a:srgbClr val="000000"/>
                </a:solidFill>
                <a:ea typeface="Calibri" panose="020F0502020204030204" pitchFamily="34" charset="0"/>
                <a:cs typeface="Calibri" panose="020F0502020204030204" pitchFamily="34" charset="0"/>
              </a:rPr>
              <a:t>General SPCC Rule Applicability- Engage on</a:t>
            </a:r>
            <a:br>
              <a:rPr lang="en-US" b="1" i="0" u="none" strike="noStrike" baseline="0" dirty="0">
                <a:solidFill>
                  <a:srgbClr val="000000"/>
                </a:solidFill>
                <a:ea typeface="Calibri" panose="020F0502020204030204" pitchFamily="34" charset="0"/>
                <a:cs typeface="Calibri" panose="020F0502020204030204" pitchFamily="34" charset="0"/>
              </a:rPr>
            </a:br>
            <a:endParaRPr lang="en-US" dirty="0"/>
          </a:p>
        </p:txBody>
      </p:sp>
      <p:sp>
        <p:nvSpPr>
          <p:cNvPr id="5" name="Content Placeholder 4">
            <a:extLst>
              <a:ext uri="{FF2B5EF4-FFF2-40B4-BE49-F238E27FC236}">
                <a16:creationId xmlns:a16="http://schemas.microsoft.com/office/drawing/2014/main" id="{0FFEE799-D172-9674-A497-10BEA637AB87}"/>
              </a:ext>
            </a:extLst>
          </p:cNvPr>
          <p:cNvSpPr>
            <a:spLocks noGrp="1"/>
          </p:cNvSpPr>
          <p:nvPr>
            <p:ph idx="1"/>
          </p:nvPr>
        </p:nvSpPr>
        <p:spPr>
          <a:xfrm>
            <a:off x="-1684528" y="5116259"/>
            <a:ext cx="2060346" cy="282892"/>
          </a:xfrm>
        </p:spPr>
        <p:txBody>
          <a:bodyPr>
            <a:normAutofit fontScale="55000" lnSpcReduction="20000"/>
          </a:bodyPr>
          <a:lstStyle/>
          <a:p>
            <a:pPr marL="0" indent="0">
              <a:buNone/>
            </a:pPr>
            <a:endParaRPr lang="en-US">
              <a:latin typeface="Calibri" panose="020F0502020204030204" pitchFamily="34" charset="0"/>
              <a:ea typeface="Calibri" panose="020F0502020204030204" pitchFamily="34" charset="0"/>
              <a:cs typeface="Calibri" panose="020F0502020204030204" pitchFamily="34" charset="0"/>
            </a:endParaRPr>
          </a:p>
          <a:p>
            <a:endParaRPr lang="en-US">
              <a:latin typeface="Calibri" panose="020F0502020204030204" pitchFamily="34" charset="0"/>
              <a:ea typeface="Calibri" panose="020F0502020204030204" pitchFamily="34" charset="0"/>
              <a:cs typeface="Calibri" panose="020F0502020204030204" pitchFamily="34" charset="0"/>
            </a:endParaRPr>
          </a:p>
          <a:p>
            <a:endParaRPr lang="en-US"/>
          </a:p>
        </p:txBody>
      </p:sp>
      <p:sp>
        <p:nvSpPr>
          <p:cNvPr id="6" name="Content Placeholder 5">
            <a:extLst>
              <a:ext uri="{FF2B5EF4-FFF2-40B4-BE49-F238E27FC236}">
                <a16:creationId xmlns:a16="http://schemas.microsoft.com/office/drawing/2014/main" id="{49E11E92-423B-DE26-7D11-8C954434EDD3}"/>
              </a:ext>
            </a:extLst>
          </p:cNvPr>
          <p:cNvSpPr>
            <a:spLocks noGrp="1"/>
          </p:cNvSpPr>
          <p:nvPr>
            <p:ph sz="half" idx="4294967295"/>
          </p:nvPr>
        </p:nvSpPr>
        <p:spPr>
          <a:xfrm>
            <a:off x="9482328" y="5399151"/>
            <a:ext cx="2709672" cy="777812"/>
          </a:xfrm>
        </p:spPr>
        <p:txBody>
          <a:bodyPr/>
          <a:lstStyle/>
          <a:p>
            <a:pPr marL="0" indent="0">
              <a:buNone/>
            </a:pPr>
            <a:endParaRPr lang="en-US">
              <a:latin typeface="Calibri" panose="020F0502020204030204" pitchFamily="34" charset="0"/>
              <a:ea typeface="Calibri" panose="020F0502020204030204" pitchFamily="34" charset="0"/>
              <a:cs typeface="Calibri" panose="020F0502020204030204" pitchFamily="34" charset="0"/>
            </a:endParaRPr>
          </a:p>
          <a:p>
            <a:endParaRPr lang="en-US"/>
          </a:p>
        </p:txBody>
      </p:sp>
      <p:pic>
        <p:nvPicPr>
          <p:cNvPr id="1030" name="Picture 6" descr="Image result for PICTURE OF OIL DRILLING">
            <a:extLst>
              <a:ext uri="{FF2B5EF4-FFF2-40B4-BE49-F238E27FC236}">
                <a16:creationId xmlns:a16="http://schemas.microsoft.com/office/drawing/2014/main" id="{0BFB192B-777C-D440-047E-3777EC5085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096" y="1908122"/>
            <a:ext cx="1812403" cy="155841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Drilling Rig Pictures Wallpaper (75+ images)">
            <a:extLst>
              <a:ext uri="{FF2B5EF4-FFF2-40B4-BE49-F238E27FC236}">
                <a16:creationId xmlns:a16="http://schemas.microsoft.com/office/drawing/2014/main" id="{1C57D56F-5CB0-A8B2-54C4-78A2AE8958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 y="4320937"/>
            <a:ext cx="1828298" cy="253706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PICTURE OF OIL GATHERING">
            <a:extLst>
              <a:ext uri="{FF2B5EF4-FFF2-40B4-BE49-F238E27FC236}">
                <a16:creationId xmlns:a16="http://schemas.microsoft.com/office/drawing/2014/main" id="{4B347488-F497-4DAD-B1EB-AD26B415521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76188" y="1808643"/>
            <a:ext cx="2921716" cy="179875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PICTURE OF OIL PROCESING">
            <a:extLst>
              <a:ext uri="{FF2B5EF4-FFF2-40B4-BE49-F238E27FC236}">
                <a16:creationId xmlns:a16="http://schemas.microsoft.com/office/drawing/2014/main" id="{8F3AC17B-1B2D-2153-249F-67DEA11620B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42810" y="4320936"/>
            <a:ext cx="2903651" cy="2663943"/>
          </a:xfrm>
          <a:prstGeom prst="rect">
            <a:avLst/>
          </a:prstGeom>
          <a:noFill/>
          <a:extLst>
            <a:ext uri="{909E8E84-426E-40DD-AFC4-6F175D3DCCD1}">
              <a14:hiddenFill xmlns:a14="http://schemas.microsoft.com/office/drawing/2010/main">
                <a:solidFill>
                  <a:srgbClr val="FFFFFF"/>
                </a:solidFill>
              </a14:hiddenFill>
            </a:ext>
          </a:extLst>
        </p:spPr>
      </p:pic>
      <p:sp>
        <p:nvSpPr>
          <p:cNvPr id="10" name="Oval 9">
            <a:extLst>
              <a:ext uri="{FF2B5EF4-FFF2-40B4-BE49-F238E27FC236}">
                <a16:creationId xmlns:a16="http://schemas.microsoft.com/office/drawing/2014/main" id="{6FF9F50F-2A12-3EC4-302C-555F51125C12}"/>
              </a:ext>
            </a:extLst>
          </p:cNvPr>
          <p:cNvSpPr/>
          <p:nvPr/>
        </p:nvSpPr>
        <p:spPr>
          <a:xfrm>
            <a:off x="269555" y="4572367"/>
            <a:ext cx="1443618" cy="76417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Drilling</a:t>
            </a:r>
          </a:p>
        </p:txBody>
      </p:sp>
      <p:sp>
        <p:nvSpPr>
          <p:cNvPr id="12" name="Oval 11">
            <a:extLst>
              <a:ext uri="{FF2B5EF4-FFF2-40B4-BE49-F238E27FC236}">
                <a16:creationId xmlns:a16="http://schemas.microsoft.com/office/drawing/2014/main" id="{3330CA38-DC1C-090A-DC42-0C01B358A5C4}"/>
              </a:ext>
            </a:extLst>
          </p:cNvPr>
          <p:cNvSpPr/>
          <p:nvPr/>
        </p:nvSpPr>
        <p:spPr>
          <a:xfrm>
            <a:off x="9222844" y="1827086"/>
            <a:ext cx="2760969" cy="66682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Gathering</a:t>
            </a:r>
          </a:p>
        </p:txBody>
      </p:sp>
      <p:sp>
        <p:nvSpPr>
          <p:cNvPr id="14" name="Oval 13">
            <a:extLst>
              <a:ext uri="{FF2B5EF4-FFF2-40B4-BE49-F238E27FC236}">
                <a16:creationId xmlns:a16="http://schemas.microsoft.com/office/drawing/2014/main" id="{A98A3BD5-B517-6EC3-5E98-8ECCE58677E8}"/>
              </a:ext>
            </a:extLst>
          </p:cNvPr>
          <p:cNvSpPr/>
          <p:nvPr/>
        </p:nvSpPr>
        <p:spPr>
          <a:xfrm>
            <a:off x="9482328" y="4415311"/>
            <a:ext cx="1871472" cy="48078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latin typeface="Calibri" panose="020F0502020204030204" pitchFamily="34" charset="0"/>
                <a:ea typeface="Calibri" panose="020F0502020204030204" pitchFamily="34" charset="0"/>
                <a:cs typeface="Calibri" panose="020F0502020204030204" pitchFamily="34" charset="0"/>
              </a:rPr>
              <a:t>Processing</a:t>
            </a:r>
          </a:p>
        </p:txBody>
      </p:sp>
      <p:sp>
        <p:nvSpPr>
          <p:cNvPr id="15" name="Oval 14">
            <a:extLst>
              <a:ext uri="{FF2B5EF4-FFF2-40B4-BE49-F238E27FC236}">
                <a16:creationId xmlns:a16="http://schemas.microsoft.com/office/drawing/2014/main" id="{7C90F7E6-2FFD-9917-2AFE-4687F20F48BB}"/>
              </a:ext>
            </a:extLst>
          </p:cNvPr>
          <p:cNvSpPr/>
          <p:nvPr/>
        </p:nvSpPr>
        <p:spPr>
          <a:xfrm>
            <a:off x="94096" y="3194613"/>
            <a:ext cx="1926494" cy="23438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Producing</a:t>
            </a:r>
          </a:p>
        </p:txBody>
      </p:sp>
      <p:pic>
        <p:nvPicPr>
          <p:cNvPr id="17" name="Picture 16" descr="A picture containing text, sky, outdoor, barrel&#10;&#10;Description automatically generated">
            <a:extLst>
              <a:ext uri="{FF2B5EF4-FFF2-40B4-BE49-F238E27FC236}">
                <a16:creationId xmlns:a16="http://schemas.microsoft.com/office/drawing/2014/main" id="{F350FA8F-7FA4-2105-5F78-F3269080725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42302" y="5165251"/>
            <a:ext cx="2353608" cy="1674945"/>
          </a:xfrm>
          <a:prstGeom prst="rect">
            <a:avLst/>
          </a:prstGeom>
        </p:spPr>
      </p:pic>
      <p:sp>
        <p:nvSpPr>
          <p:cNvPr id="18" name="Oval 17">
            <a:extLst>
              <a:ext uri="{FF2B5EF4-FFF2-40B4-BE49-F238E27FC236}">
                <a16:creationId xmlns:a16="http://schemas.microsoft.com/office/drawing/2014/main" id="{2FE25582-424D-996E-114F-10C68ED3A8AA}"/>
              </a:ext>
            </a:extLst>
          </p:cNvPr>
          <p:cNvSpPr/>
          <p:nvPr/>
        </p:nvSpPr>
        <p:spPr>
          <a:xfrm>
            <a:off x="2650603" y="6176962"/>
            <a:ext cx="1545307" cy="68103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Storing</a:t>
            </a:r>
          </a:p>
        </p:txBody>
      </p:sp>
      <p:sp>
        <p:nvSpPr>
          <p:cNvPr id="2" name="TextBox 1">
            <a:extLst>
              <a:ext uri="{FF2B5EF4-FFF2-40B4-BE49-F238E27FC236}">
                <a16:creationId xmlns:a16="http://schemas.microsoft.com/office/drawing/2014/main" id="{F31A2E32-B5BE-368E-3335-74136777F4E2}"/>
              </a:ext>
            </a:extLst>
          </p:cNvPr>
          <p:cNvSpPr txBox="1"/>
          <p:nvPr/>
        </p:nvSpPr>
        <p:spPr>
          <a:xfrm>
            <a:off x="2650602" y="1908122"/>
            <a:ext cx="6567313" cy="5324535"/>
          </a:xfrm>
          <a:prstGeom prst="rect">
            <a:avLst/>
          </a:prstGeom>
          <a:noFill/>
        </p:spPr>
        <p:txBody>
          <a:bodyPr wrap="square" numCol="2" rtlCol="0">
            <a:spAutoFit/>
          </a:bodyPr>
          <a:lstStyle/>
          <a:p>
            <a:pPr marL="571500" indent="-571500">
              <a:buFont typeface="Wingdings" panose="05000000000000000000" pitchFamily="2" charset="2"/>
              <a:buChar char="§"/>
            </a:pPr>
            <a:endParaRPr lang="en-US" sz="3200">
              <a:latin typeface="Calibri" panose="020F0502020204030204" pitchFamily="34" charset="0"/>
              <a:ea typeface="Calibri" panose="020F0502020204030204" pitchFamily="34" charset="0"/>
              <a:cs typeface="Calibri" panose="020F0502020204030204" pitchFamily="34" charset="0"/>
            </a:endParaRPr>
          </a:p>
          <a:p>
            <a:pPr marL="571500" indent="-571500">
              <a:buFont typeface="Wingdings" panose="05000000000000000000" pitchFamily="2" charset="2"/>
              <a:buChar char="§"/>
            </a:pPr>
            <a:r>
              <a:rPr lang="en-US" sz="2800">
                <a:latin typeface="Calibri" panose="020F0502020204030204" pitchFamily="34" charset="0"/>
                <a:ea typeface="Calibri" panose="020F0502020204030204" pitchFamily="34" charset="0"/>
                <a:cs typeface="Calibri" panose="020F0502020204030204" pitchFamily="34" charset="0"/>
              </a:rPr>
              <a:t>Drilling</a:t>
            </a:r>
          </a:p>
          <a:p>
            <a:pPr marL="571500" indent="-571500">
              <a:buFont typeface="Wingdings" panose="05000000000000000000" pitchFamily="2" charset="2"/>
              <a:buChar char="§"/>
            </a:pPr>
            <a:r>
              <a:rPr lang="en-US" sz="2800">
                <a:latin typeface="Calibri" panose="020F0502020204030204" pitchFamily="34" charset="0"/>
                <a:ea typeface="Calibri" panose="020F0502020204030204" pitchFamily="34" charset="0"/>
                <a:cs typeface="Calibri" panose="020F0502020204030204" pitchFamily="34" charset="0"/>
              </a:rPr>
              <a:t>Producing</a:t>
            </a:r>
          </a:p>
          <a:p>
            <a:pPr marL="571500" indent="-571500">
              <a:buFont typeface="Wingdings" panose="05000000000000000000" pitchFamily="2" charset="2"/>
              <a:buChar char="§"/>
            </a:pPr>
            <a:r>
              <a:rPr lang="en-US" sz="2800">
                <a:latin typeface="Calibri" panose="020F0502020204030204" pitchFamily="34" charset="0"/>
                <a:ea typeface="Calibri" panose="020F0502020204030204" pitchFamily="34" charset="0"/>
                <a:cs typeface="Calibri" panose="020F0502020204030204" pitchFamily="34" charset="0"/>
              </a:rPr>
              <a:t>Gathering</a:t>
            </a:r>
          </a:p>
          <a:p>
            <a:pPr marL="571500" indent="-571500">
              <a:buFont typeface="Wingdings" panose="05000000000000000000" pitchFamily="2" charset="2"/>
              <a:buChar char="§"/>
            </a:pPr>
            <a:r>
              <a:rPr lang="en-US" sz="2800">
                <a:latin typeface="Calibri" panose="020F0502020204030204" pitchFamily="34" charset="0"/>
                <a:ea typeface="Calibri" panose="020F0502020204030204" pitchFamily="34" charset="0"/>
                <a:cs typeface="Calibri" panose="020F0502020204030204" pitchFamily="34" charset="0"/>
              </a:rPr>
              <a:t>Storing</a:t>
            </a:r>
          </a:p>
          <a:p>
            <a:pPr marL="571500" indent="-571500">
              <a:buFont typeface="Wingdings" panose="05000000000000000000" pitchFamily="2" charset="2"/>
              <a:buChar char="§"/>
            </a:pPr>
            <a:r>
              <a:rPr lang="en-US" sz="2800">
                <a:latin typeface="Calibri" panose="020F0502020204030204" pitchFamily="34" charset="0"/>
                <a:ea typeface="Calibri" panose="020F0502020204030204" pitchFamily="34" charset="0"/>
                <a:cs typeface="Calibri" panose="020F0502020204030204" pitchFamily="34" charset="0"/>
              </a:rPr>
              <a:t>Processing</a:t>
            </a:r>
          </a:p>
          <a:p>
            <a:pPr marL="571500" indent="-571500">
              <a:buFont typeface="Wingdings" panose="05000000000000000000" pitchFamily="2" charset="2"/>
              <a:buChar char="§"/>
            </a:pPr>
            <a:endParaRPr lang="en-US" sz="2800">
              <a:latin typeface="Calibri" panose="020F0502020204030204" pitchFamily="34" charset="0"/>
              <a:ea typeface="Calibri" panose="020F0502020204030204" pitchFamily="34" charset="0"/>
              <a:cs typeface="Calibri" panose="020F0502020204030204" pitchFamily="34" charset="0"/>
            </a:endParaRPr>
          </a:p>
          <a:p>
            <a:pPr marL="571500" indent="-571500">
              <a:buFont typeface="Wingdings" panose="05000000000000000000" pitchFamily="2" charset="2"/>
              <a:buChar char="§"/>
            </a:pPr>
            <a:endParaRPr lang="en-US" sz="2800">
              <a:latin typeface="Calibri" panose="020F0502020204030204" pitchFamily="34" charset="0"/>
              <a:ea typeface="Calibri" panose="020F0502020204030204" pitchFamily="34" charset="0"/>
              <a:cs typeface="Calibri" panose="020F0502020204030204" pitchFamily="34" charset="0"/>
            </a:endParaRPr>
          </a:p>
          <a:p>
            <a:pPr marL="571500" indent="-571500">
              <a:buFont typeface="Wingdings" panose="05000000000000000000" pitchFamily="2" charset="2"/>
              <a:buChar char="§"/>
            </a:pPr>
            <a:endParaRPr lang="en-US" sz="2800">
              <a:latin typeface="Calibri" panose="020F0502020204030204" pitchFamily="34" charset="0"/>
              <a:ea typeface="Calibri" panose="020F0502020204030204" pitchFamily="34" charset="0"/>
              <a:cs typeface="Calibri" panose="020F0502020204030204" pitchFamily="34" charset="0"/>
            </a:endParaRPr>
          </a:p>
          <a:p>
            <a:pPr marL="571500" indent="-571500">
              <a:buFont typeface="Wingdings" panose="05000000000000000000" pitchFamily="2" charset="2"/>
              <a:buChar char="§"/>
            </a:pPr>
            <a:endParaRPr lang="en-US" sz="2800">
              <a:latin typeface="Calibri" panose="020F0502020204030204" pitchFamily="34" charset="0"/>
              <a:ea typeface="Calibri" panose="020F0502020204030204" pitchFamily="34" charset="0"/>
              <a:cs typeface="Calibri" panose="020F0502020204030204" pitchFamily="34" charset="0"/>
            </a:endParaRPr>
          </a:p>
          <a:p>
            <a:pPr marL="571500" indent="-571500">
              <a:buFont typeface="Wingdings" panose="05000000000000000000" pitchFamily="2" charset="2"/>
              <a:buChar char="§"/>
            </a:pPr>
            <a:endParaRPr lang="en-US" sz="2800">
              <a:latin typeface="Calibri" panose="020F0502020204030204" pitchFamily="34" charset="0"/>
              <a:ea typeface="Calibri" panose="020F0502020204030204" pitchFamily="34" charset="0"/>
              <a:cs typeface="Calibri" panose="020F0502020204030204" pitchFamily="34" charset="0"/>
            </a:endParaRPr>
          </a:p>
          <a:p>
            <a:pPr marL="571500" indent="-571500">
              <a:buFont typeface="Wingdings" panose="05000000000000000000" pitchFamily="2" charset="2"/>
              <a:buChar char="§"/>
            </a:pPr>
            <a:endParaRPr lang="en-US" sz="2800">
              <a:latin typeface="Calibri" panose="020F0502020204030204" pitchFamily="34" charset="0"/>
              <a:ea typeface="Calibri" panose="020F0502020204030204" pitchFamily="34" charset="0"/>
              <a:cs typeface="Calibri" panose="020F0502020204030204" pitchFamily="34" charset="0"/>
            </a:endParaRPr>
          </a:p>
          <a:p>
            <a:pPr marL="571500" indent="-571500">
              <a:buFont typeface="Wingdings" panose="05000000000000000000" pitchFamily="2" charset="2"/>
              <a:buChar char="§"/>
            </a:pPr>
            <a:endParaRPr lang="en-US" sz="2800">
              <a:latin typeface="Calibri" panose="020F0502020204030204" pitchFamily="34" charset="0"/>
              <a:ea typeface="Calibri" panose="020F0502020204030204" pitchFamily="34" charset="0"/>
              <a:cs typeface="Calibri" panose="020F0502020204030204" pitchFamily="34" charset="0"/>
            </a:endParaRPr>
          </a:p>
          <a:p>
            <a:pPr marL="571500" indent="-571500">
              <a:buFont typeface="Wingdings" panose="05000000000000000000" pitchFamily="2" charset="2"/>
              <a:buChar char="§"/>
            </a:pPr>
            <a:r>
              <a:rPr lang="en-US" sz="2800">
                <a:latin typeface="Calibri" panose="020F0502020204030204" pitchFamily="34" charset="0"/>
                <a:ea typeface="Calibri" panose="020F0502020204030204" pitchFamily="34" charset="0"/>
                <a:cs typeface="Calibri" panose="020F0502020204030204" pitchFamily="34" charset="0"/>
              </a:rPr>
              <a:t>Refining</a:t>
            </a:r>
          </a:p>
          <a:p>
            <a:pPr marL="571500" indent="-571500">
              <a:buFont typeface="Wingdings" panose="05000000000000000000" pitchFamily="2" charset="2"/>
              <a:buChar char="§"/>
            </a:pPr>
            <a:r>
              <a:rPr lang="en-US" sz="2800">
                <a:latin typeface="Calibri" panose="020F0502020204030204" pitchFamily="34" charset="0"/>
                <a:ea typeface="Calibri" panose="020F0502020204030204" pitchFamily="34" charset="0"/>
                <a:cs typeface="Calibri" panose="020F0502020204030204" pitchFamily="34" charset="0"/>
              </a:rPr>
              <a:t>Transferring</a:t>
            </a:r>
          </a:p>
          <a:p>
            <a:pPr marL="571500" indent="-571500">
              <a:buFont typeface="Wingdings" panose="05000000000000000000" pitchFamily="2" charset="2"/>
              <a:buChar char="§"/>
            </a:pPr>
            <a:r>
              <a:rPr lang="en-US" sz="2800">
                <a:latin typeface="Calibri" panose="020F0502020204030204" pitchFamily="34" charset="0"/>
                <a:ea typeface="Calibri" panose="020F0502020204030204" pitchFamily="34" charset="0"/>
                <a:cs typeface="Calibri" panose="020F0502020204030204" pitchFamily="34" charset="0"/>
              </a:rPr>
              <a:t>Distributing</a:t>
            </a:r>
          </a:p>
          <a:p>
            <a:pPr marL="571500" indent="-571500">
              <a:buFont typeface="Wingdings" panose="05000000000000000000" pitchFamily="2" charset="2"/>
              <a:buChar char="§"/>
            </a:pPr>
            <a:r>
              <a:rPr lang="en-US" sz="2800">
                <a:latin typeface="Calibri" panose="020F0502020204030204" pitchFamily="34" charset="0"/>
                <a:ea typeface="Calibri" panose="020F0502020204030204" pitchFamily="34" charset="0"/>
                <a:cs typeface="Calibri" panose="020F0502020204030204" pitchFamily="34" charset="0"/>
              </a:rPr>
              <a:t>Consuming oil and oil products</a:t>
            </a:r>
          </a:p>
          <a:p>
            <a:endParaRPr lang="en-US"/>
          </a:p>
        </p:txBody>
      </p:sp>
      <p:sp>
        <p:nvSpPr>
          <p:cNvPr id="4" name="TextBox 3">
            <a:extLst>
              <a:ext uri="{FF2B5EF4-FFF2-40B4-BE49-F238E27FC236}">
                <a16:creationId xmlns:a16="http://schemas.microsoft.com/office/drawing/2014/main" id="{7DEF9B09-FE79-3B6C-F61E-86003C842EAE}"/>
              </a:ext>
            </a:extLst>
          </p:cNvPr>
          <p:cNvSpPr txBox="1"/>
          <p:nvPr/>
        </p:nvSpPr>
        <p:spPr>
          <a:xfrm>
            <a:off x="1523216" y="3032192"/>
            <a:ext cx="6950596" cy="1477328"/>
          </a:xfrm>
          <a:prstGeom prst="rect">
            <a:avLst/>
          </a:prstGeom>
          <a:noFill/>
        </p:spPr>
        <p:txBody>
          <a:bodyPr wrap="square">
            <a:spAutoFit/>
          </a:bodyPr>
          <a:lstStyle/>
          <a:p>
            <a:endParaRPr lang="en-US">
              <a:latin typeface="Calibri" panose="020F0502020204030204" pitchFamily="34" charset="0"/>
              <a:ea typeface="Calibri" panose="020F0502020204030204" pitchFamily="34" charset="0"/>
              <a:cs typeface="Calibri" panose="020F0502020204030204" pitchFamily="34" charset="0"/>
            </a:endParaRPr>
          </a:p>
          <a:p>
            <a:endParaRPr lang="en-US">
              <a:latin typeface="Calibri" panose="020F0502020204030204" pitchFamily="34" charset="0"/>
              <a:ea typeface="Calibri" panose="020F0502020204030204" pitchFamily="34" charset="0"/>
              <a:cs typeface="Calibri" panose="020F0502020204030204" pitchFamily="34" charset="0"/>
            </a:endParaRPr>
          </a:p>
          <a:p>
            <a:endParaRPr lang="en-US">
              <a:latin typeface="Calibri" panose="020F0502020204030204" pitchFamily="34" charset="0"/>
              <a:ea typeface="Calibri" panose="020F0502020204030204" pitchFamily="34" charset="0"/>
              <a:cs typeface="Calibri" panose="020F0502020204030204" pitchFamily="34" charset="0"/>
            </a:endParaRPr>
          </a:p>
          <a:p>
            <a:endParaRPr lang="en-US">
              <a:latin typeface="Calibri" panose="020F0502020204030204" pitchFamily="34" charset="0"/>
              <a:ea typeface="Calibri" panose="020F0502020204030204" pitchFamily="34" charset="0"/>
              <a:cs typeface="Calibri" panose="020F0502020204030204" pitchFamily="34" charset="0"/>
            </a:endParaRPr>
          </a:p>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8" name="Oval 7">
            <a:extLst>
              <a:ext uri="{FF2B5EF4-FFF2-40B4-BE49-F238E27FC236}">
                <a16:creationId xmlns:a16="http://schemas.microsoft.com/office/drawing/2014/main" id="{3BE6A167-8928-F648-D311-A34D1895FF49}"/>
              </a:ext>
            </a:extLst>
          </p:cNvPr>
          <p:cNvSpPr/>
          <p:nvPr/>
        </p:nvSpPr>
        <p:spPr>
          <a:xfrm>
            <a:off x="9896354" y="6176962"/>
            <a:ext cx="1585732" cy="914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latin typeface="Calibri" panose="020F0502020204030204" pitchFamily="34" charset="0"/>
                <a:ea typeface="Calibri" panose="020F0502020204030204" pitchFamily="34" charset="0"/>
                <a:cs typeface="Calibri" panose="020F0502020204030204" pitchFamily="34" charset="0"/>
              </a:rPr>
              <a:t>Refining</a:t>
            </a:r>
          </a:p>
        </p:txBody>
      </p:sp>
      <p:pic>
        <p:nvPicPr>
          <p:cNvPr id="9" name="Picture 8">
            <a:extLst>
              <a:ext uri="{FF2B5EF4-FFF2-40B4-BE49-F238E27FC236}">
                <a16:creationId xmlns:a16="http://schemas.microsoft.com/office/drawing/2014/main" id="{0FE4103F-1A85-1E8F-A316-AE0254F9D55B}"/>
              </a:ext>
            </a:extLst>
          </p:cNvPr>
          <p:cNvPicPr>
            <a:picLocks noChangeAspect="1"/>
          </p:cNvPicPr>
          <p:nvPr/>
        </p:nvPicPr>
        <p:blipFill>
          <a:blip r:embed="rId9"/>
          <a:stretch>
            <a:fillRect/>
          </a:stretch>
        </p:blipFill>
        <p:spPr>
          <a:xfrm>
            <a:off x="4158666" y="5165251"/>
            <a:ext cx="2643474" cy="1703203"/>
          </a:xfrm>
          <a:prstGeom prst="rect">
            <a:avLst/>
          </a:prstGeom>
        </p:spPr>
      </p:pic>
      <p:pic>
        <p:nvPicPr>
          <p:cNvPr id="11" name="Picture 10">
            <a:extLst>
              <a:ext uri="{FF2B5EF4-FFF2-40B4-BE49-F238E27FC236}">
                <a16:creationId xmlns:a16="http://schemas.microsoft.com/office/drawing/2014/main" id="{AFFE6022-306F-EEF3-E290-BFD7E921ED06}"/>
              </a:ext>
            </a:extLst>
          </p:cNvPr>
          <p:cNvPicPr>
            <a:picLocks noChangeAspect="1"/>
          </p:cNvPicPr>
          <p:nvPr/>
        </p:nvPicPr>
        <p:blipFill>
          <a:blip r:embed="rId10"/>
          <a:stretch>
            <a:fillRect/>
          </a:stretch>
        </p:blipFill>
        <p:spPr>
          <a:xfrm>
            <a:off x="6795504" y="5193509"/>
            <a:ext cx="2447306" cy="1674945"/>
          </a:xfrm>
          <a:prstGeom prst="rect">
            <a:avLst/>
          </a:prstGeom>
        </p:spPr>
      </p:pic>
      <p:sp>
        <p:nvSpPr>
          <p:cNvPr id="16" name="Oval 15">
            <a:extLst>
              <a:ext uri="{FF2B5EF4-FFF2-40B4-BE49-F238E27FC236}">
                <a16:creationId xmlns:a16="http://schemas.microsoft.com/office/drawing/2014/main" id="{9FC1E04C-EEB2-1189-14D4-29E943A7C2D5}"/>
              </a:ext>
            </a:extLst>
          </p:cNvPr>
          <p:cNvSpPr/>
          <p:nvPr/>
        </p:nvSpPr>
        <p:spPr>
          <a:xfrm>
            <a:off x="4427894" y="6252197"/>
            <a:ext cx="1949757" cy="58799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latin typeface="Calibri" panose="020F0502020204030204" pitchFamily="34" charset="0"/>
                <a:ea typeface="Calibri" panose="020F0502020204030204" pitchFamily="34" charset="0"/>
                <a:cs typeface="Calibri" panose="020F0502020204030204" pitchFamily="34" charset="0"/>
              </a:rPr>
              <a:t>Transferring</a:t>
            </a:r>
          </a:p>
        </p:txBody>
      </p:sp>
      <p:sp>
        <p:nvSpPr>
          <p:cNvPr id="19" name="Oval 18">
            <a:extLst>
              <a:ext uri="{FF2B5EF4-FFF2-40B4-BE49-F238E27FC236}">
                <a16:creationId xmlns:a16="http://schemas.microsoft.com/office/drawing/2014/main" id="{37718F52-AF89-08F0-F57E-0B7A2CB2ECA1}"/>
              </a:ext>
            </a:extLst>
          </p:cNvPr>
          <p:cNvSpPr/>
          <p:nvPr/>
        </p:nvSpPr>
        <p:spPr>
          <a:xfrm>
            <a:off x="7216166" y="6504972"/>
            <a:ext cx="1915706" cy="33522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Using</a:t>
            </a:r>
          </a:p>
        </p:txBody>
      </p:sp>
    </p:spTree>
    <p:custDataLst>
      <p:tags r:id="rId1"/>
    </p:custDataLst>
    <p:extLst>
      <p:ext uri="{BB962C8B-B14F-4D97-AF65-F5344CB8AC3E}">
        <p14:creationId xmlns:p14="http://schemas.microsoft.com/office/powerpoint/2010/main" val="2324359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nodePh="1">
                                  <p:stCondLst>
                                    <p:cond delay="0"/>
                                  </p:stCondLst>
                                  <p:endCondLst>
                                    <p:cond evt="begin" delay="0">
                                      <p:tn val="9"/>
                                    </p:cond>
                                  </p:end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13" end="1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
                                            <p:txEl>
                                              <p:pRg st="14" end="14"/>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
                                            <p:txEl>
                                              <p:pRg st="15" end="15"/>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CC5C0EE3-0187-3048-075D-309BDAB51093}"/>
              </a:ext>
            </a:extLst>
          </p:cNvPr>
          <p:cNvSpPr>
            <a:spLocks noGrp="1"/>
          </p:cNvSpPr>
          <p:nvPr>
            <p:ph type="title"/>
          </p:nvPr>
        </p:nvSpPr>
        <p:spPr>
          <a:xfrm>
            <a:off x="838200" y="937310"/>
            <a:ext cx="11174858" cy="996593"/>
          </a:xfrm>
        </p:spPr>
        <p:txBody>
          <a:bodyPr>
            <a:normAutofit/>
          </a:bodyPr>
          <a:lstStyle/>
          <a:p>
            <a:pPr eaLnBrk="1" hangingPunct="1"/>
            <a:r>
              <a:rPr lang="en-US" altLang="en-US" b="1"/>
              <a:t>Reasonable Expectation of an Oil Discharge</a:t>
            </a:r>
          </a:p>
        </p:txBody>
      </p:sp>
      <p:sp>
        <p:nvSpPr>
          <p:cNvPr id="6" name="Content Placeholder 5">
            <a:extLst>
              <a:ext uri="{FF2B5EF4-FFF2-40B4-BE49-F238E27FC236}">
                <a16:creationId xmlns:a16="http://schemas.microsoft.com/office/drawing/2014/main" id="{A6D1664B-9CD3-BA59-DAD2-7B2E0B0B74F3}"/>
              </a:ext>
            </a:extLst>
          </p:cNvPr>
          <p:cNvSpPr>
            <a:spLocks noGrp="1"/>
          </p:cNvSpPr>
          <p:nvPr>
            <p:ph idx="1"/>
          </p:nvPr>
        </p:nvSpPr>
        <p:spPr>
          <a:xfrm>
            <a:off x="1070957" y="2465422"/>
            <a:ext cx="5512724" cy="2923748"/>
          </a:xfrm>
        </p:spPr>
        <p:txBody>
          <a:bodyPr>
            <a:normAutofit/>
          </a:bodyPr>
          <a:lstStyle/>
          <a:p>
            <a:r>
              <a:rPr lang="en-US" dirty="0"/>
              <a:t>Geography and location relative to WOTUS</a:t>
            </a:r>
          </a:p>
          <a:p>
            <a:r>
              <a:rPr lang="en-US" dirty="0"/>
              <a:t>Determine if any conveyance exists</a:t>
            </a:r>
          </a:p>
          <a:p>
            <a:r>
              <a:rPr lang="en-US" dirty="0"/>
              <a:t>Volume of oil discharge/flow path</a:t>
            </a:r>
          </a:p>
          <a:p>
            <a:pPr marL="0" indent="0">
              <a:buNone/>
            </a:pPr>
            <a:endParaRPr lang="en-US" dirty="0"/>
          </a:p>
        </p:txBody>
      </p:sp>
      <p:pic>
        <p:nvPicPr>
          <p:cNvPr id="4" name="Picture 3" descr="Map&#10;&#10;AI-generated content may be incorrect.">
            <a:extLst>
              <a:ext uri="{FF2B5EF4-FFF2-40B4-BE49-F238E27FC236}">
                <a16:creationId xmlns:a16="http://schemas.microsoft.com/office/drawing/2014/main" id="{55F82B86-03CD-1EE5-E7F1-D96C64B056F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32938" y="1801834"/>
            <a:ext cx="2458960" cy="3886502"/>
          </a:xfrm>
          <a:prstGeom prst="rect">
            <a:avLst/>
          </a:prstGeom>
        </p:spPr>
      </p:pic>
    </p:spTree>
    <p:extLst>
      <p:ext uri="{BB962C8B-B14F-4D97-AF65-F5344CB8AC3E}">
        <p14:creationId xmlns:p14="http://schemas.microsoft.com/office/powerpoint/2010/main" val="3352724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CC5C0EE3-0187-3048-075D-309BDAB51093}"/>
              </a:ext>
            </a:extLst>
          </p:cNvPr>
          <p:cNvSpPr>
            <a:spLocks noGrp="1"/>
          </p:cNvSpPr>
          <p:nvPr>
            <p:ph type="title"/>
          </p:nvPr>
        </p:nvSpPr>
        <p:spPr>
          <a:xfrm>
            <a:off x="838200" y="937310"/>
            <a:ext cx="11174858" cy="996593"/>
          </a:xfrm>
        </p:spPr>
        <p:txBody>
          <a:bodyPr>
            <a:normAutofit/>
          </a:bodyPr>
          <a:lstStyle/>
          <a:p>
            <a:pPr eaLnBrk="1" hangingPunct="1"/>
            <a:r>
              <a:rPr lang="en-US" altLang="en-US" b="1" dirty="0"/>
              <a:t>Reasonable Expectation of an Oil Discharge</a:t>
            </a:r>
          </a:p>
        </p:txBody>
      </p:sp>
      <p:sp>
        <p:nvSpPr>
          <p:cNvPr id="6" name="Content Placeholder 5">
            <a:extLst>
              <a:ext uri="{FF2B5EF4-FFF2-40B4-BE49-F238E27FC236}">
                <a16:creationId xmlns:a16="http://schemas.microsoft.com/office/drawing/2014/main" id="{A6D1664B-9CD3-BA59-DAD2-7B2E0B0B74F3}"/>
              </a:ext>
            </a:extLst>
          </p:cNvPr>
          <p:cNvSpPr>
            <a:spLocks noGrp="1"/>
          </p:cNvSpPr>
          <p:nvPr>
            <p:ph idx="1"/>
          </p:nvPr>
        </p:nvSpPr>
        <p:spPr>
          <a:xfrm>
            <a:off x="1215044" y="2336800"/>
            <a:ext cx="4880956" cy="3206044"/>
          </a:xfrm>
        </p:spPr>
        <p:txBody>
          <a:bodyPr>
            <a:noAutofit/>
          </a:bodyPr>
          <a:lstStyle/>
          <a:p>
            <a:endParaRPr lang="en-US" dirty="0"/>
          </a:p>
          <a:p>
            <a:r>
              <a:rPr lang="en-US" dirty="0"/>
              <a:t>Soil and geologic conditions</a:t>
            </a:r>
          </a:p>
          <a:p>
            <a:r>
              <a:rPr lang="en-US" dirty="0"/>
              <a:t>Precipitation runoff</a:t>
            </a:r>
          </a:p>
          <a:p>
            <a:r>
              <a:rPr lang="en-US" dirty="0"/>
              <a:t>Quantity and oil stored</a:t>
            </a:r>
          </a:p>
          <a:p>
            <a:r>
              <a:rPr lang="en-US" dirty="0"/>
              <a:t>Past discharges</a:t>
            </a:r>
          </a:p>
          <a:p>
            <a:endParaRPr lang="en-US" dirty="0"/>
          </a:p>
        </p:txBody>
      </p:sp>
      <p:pic>
        <p:nvPicPr>
          <p:cNvPr id="7" name="Picture 6">
            <a:extLst>
              <a:ext uri="{FF2B5EF4-FFF2-40B4-BE49-F238E27FC236}">
                <a16:creationId xmlns:a16="http://schemas.microsoft.com/office/drawing/2014/main" id="{6C8411CA-1AAA-462F-3FFF-32DC5DC2655F}"/>
              </a:ext>
            </a:extLst>
          </p:cNvPr>
          <p:cNvPicPr>
            <a:picLocks noChangeAspect="1"/>
          </p:cNvPicPr>
          <p:nvPr/>
        </p:nvPicPr>
        <p:blipFill>
          <a:blip r:embed="rId3"/>
          <a:stretch>
            <a:fillRect/>
          </a:stretch>
        </p:blipFill>
        <p:spPr>
          <a:xfrm>
            <a:off x="7014939" y="2526390"/>
            <a:ext cx="4202717" cy="2801812"/>
          </a:xfrm>
          <a:prstGeom prst="rect">
            <a:avLst/>
          </a:prstGeom>
          <a:ln w="25400">
            <a:solidFill>
              <a:schemeClr val="accent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181118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00C6C-0D8E-FD32-FB63-784940F8628E}"/>
              </a:ext>
            </a:extLst>
          </p:cNvPr>
          <p:cNvSpPr>
            <a:spLocks noGrp="1"/>
          </p:cNvSpPr>
          <p:nvPr>
            <p:ph type="title"/>
          </p:nvPr>
        </p:nvSpPr>
        <p:spPr>
          <a:xfrm>
            <a:off x="838200" y="599441"/>
            <a:ext cx="10515600" cy="1391406"/>
          </a:xfrm>
        </p:spPr>
        <p:txBody>
          <a:bodyPr/>
          <a:lstStyle/>
          <a:p>
            <a:r>
              <a:rPr lang="en-US" dirty="0"/>
              <a:t>40 CFR 112.2 “Oil” Definition</a:t>
            </a:r>
          </a:p>
        </p:txBody>
      </p:sp>
      <p:sp>
        <p:nvSpPr>
          <p:cNvPr id="3" name="Content Placeholder 2">
            <a:extLst>
              <a:ext uri="{FF2B5EF4-FFF2-40B4-BE49-F238E27FC236}">
                <a16:creationId xmlns:a16="http://schemas.microsoft.com/office/drawing/2014/main" id="{80DC97D8-F295-86C1-F86D-667E7D9786D9}"/>
              </a:ext>
            </a:extLst>
          </p:cNvPr>
          <p:cNvSpPr>
            <a:spLocks noGrp="1"/>
          </p:cNvSpPr>
          <p:nvPr>
            <p:ph idx="1"/>
          </p:nvPr>
        </p:nvSpPr>
        <p:spPr>
          <a:xfrm>
            <a:off x="838200" y="1554480"/>
            <a:ext cx="10525148" cy="4622483"/>
          </a:xfrm>
        </p:spPr>
        <p:txBody>
          <a:bodyPr>
            <a:normAutofit fontScale="92500" lnSpcReduction="10000"/>
          </a:bodyPr>
          <a:lstStyle/>
          <a:p>
            <a:r>
              <a:rPr lang="en-US" dirty="0"/>
              <a:t>Fats, Oils, or Grease of:</a:t>
            </a:r>
          </a:p>
          <a:p>
            <a:endParaRPr lang="en-US" dirty="0"/>
          </a:p>
          <a:p>
            <a:endParaRPr lang="en-US" dirty="0"/>
          </a:p>
          <a:p>
            <a:r>
              <a:rPr lang="en-US" dirty="0"/>
              <a:t>Vegetable Oil: </a:t>
            </a:r>
          </a:p>
          <a:p>
            <a:endParaRPr lang="en-US" dirty="0"/>
          </a:p>
          <a:p>
            <a:endParaRPr lang="en-US" dirty="0"/>
          </a:p>
          <a:p>
            <a:endParaRPr lang="en-US" dirty="0"/>
          </a:p>
          <a:p>
            <a:endParaRPr lang="en-US" dirty="0"/>
          </a:p>
          <a:p>
            <a:r>
              <a:rPr lang="en-US" dirty="0">
                <a:solidFill>
                  <a:srgbClr val="000000"/>
                </a:solidFill>
                <a:latin typeface="Segoe UI" panose="020B0502040204020203" pitchFamily="34" charset="0"/>
              </a:rPr>
              <a:t>Other oils and greases, including petroleum, fuel oil, sludge, synthetic oils, mineral oils, oil refuse, or oil mixed with wastes other than dredged spoil</a:t>
            </a:r>
            <a:endParaRPr lang="en-US" dirty="0"/>
          </a:p>
          <a:p>
            <a:endParaRPr lang="en-US" dirty="0"/>
          </a:p>
        </p:txBody>
      </p:sp>
      <p:pic>
        <p:nvPicPr>
          <p:cNvPr id="5" name="Picture 4">
            <a:extLst>
              <a:ext uri="{FF2B5EF4-FFF2-40B4-BE49-F238E27FC236}">
                <a16:creationId xmlns:a16="http://schemas.microsoft.com/office/drawing/2014/main" id="{AA04E707-9517-A88B-07CE-6A62715C73E2}"/>
              </a:ext>
            </a:extLst>
          </p:cNvPr>
          <p:cNvPicPr>
            <a:picLocks noChangeAspect="1"/>
          </p:cNvPicPr>
          <p:nvPr/>
        </p:nvPicPr>
        <p:blipFill>
          <a:blip r:embed="rId3"/>
          <a:stretch>
            <a:fillRect/>
          </a:stretch>
        </p:blipFill>
        <p:spPr>
          <a:xfrm>
            <a:off x="4785361" y="1600056"/>
            <a:ext cx="2336800" cy="1306183"/>
          </a:xfrm>
          <a:prstGeom prst="rect">
            <a:avLst/>
          </a:prstGeom>
          <a:ln w="19050">
            <a:solidFill>
              <a:schemeClr val="accent1"/>
            </a:solidFill>
          </a:ln>
        </p:spPr>
      </p:pic>
      <p:pic>
        <p:nvPicPr>
          <p:cNvPr id="7" name="Picture 6">
            <a:extLst>
              <a:ext uri="{FF2B5EF4-FFF2-40B4-BE49-F238E27FC236}">
                <a16:creationId xmlns:a16="http://schemas.microsoft.com/office/drawing/2014/main" id="{24DB0DAB-1011-0AB8-6F33-8D8241F24BE4}"/>
              </a:ext>
            </a:extLst>
          </p:cNvPr>
          <p:cNvPicPr>
            <a:picLocks noChangeAspect="1"/>
          </p:cNvPicPr>
          <p:nvPr/>
        </p:nvPicPr>
        <p:blipFill>
          <a:blip r:embed="rId4"/>
          <a:stretch>
            <a:fillRect/>
          </a:stretch>
        </p:blipFill>
        <p:spPr>
          <a:xfrm>
            <a:off x="7452937" y="1544320"/>
            <a:ext cx="1873944" cy="1388785"/>
          </a:xfrm>
          <a:prstGeom prst="rect">
            <a:avLst/>
          </a:prstGeom>
          <a:ln w="19050">
            <a:solidFill>
              <a:schemeClr val="accent1"/>
            </a:solidFill>
          </a:ln>
        </p:spPr>
      </p:pic>
      <p:pic>
        <p:nvPicPr>
          <p:cNvPr id="9" name="Picture 8">
            <a:extLst>
              <a:ext uri="{FF2B5EF4-FFF2-40B4-BE49-F238E27FC236}">
                <a16:creationId xmlns:a16="http://schemas.microsoft.com/office/drawing/2014/main" id="{7F1ACF2D-C4F8-FA7F-59B8-C63555585CE6}"/>
              </a:ext>
            </a:extLst>
          </p:cNvPr>
          <p:cNvPicPr>
            <a:picLocks noChangeAspect="1"/>
          </p:cNvPicPr>
          <p:nvPr/>
        </p:nvPicPr>
        <p:blipFill>
          <a:blip r:embed="rId5"/>
          <a:stretch>
            <a:fillRect/>
          </a:stretch>
        </p:blipFill>
        <p:spPr>
          <a:xfrm>
            <a:off x="9530080" y="1558252"/>
            <a:ext cx="2499360" cy="1340365"/>
          </a:xfrm>
          <a:prstGeom prst="rect">
            <a:avLst/>
          </a:prstGeom>
          <a:ln w="19050">
            <a:solidFill>
              <a:schemeClr val="accent1"/>
            </a:solidFill>
          </a:ln>
        </p:spPr>
      </p:pic>
      <p:pic>
        <p:nvPicPr>
          <p:cNvPr id="11" name="Picture 10">
            <a:extLst>
              <a:ext uri="{FF2B5EF4-FFF2-40B4-BE49-F238E27FC236}">
                <a16:creationId xmlns:a16="http://schemas.microsoft.com/office/drawing/2014/main" id="{69FFC0F6-6A15-DB2D-F111-657E51101289}"/>
              </a:ext>
            </a:extLst>
          </p:cNvPr>
          <p:cNvPicPr>
            <a:picLocks noChangeAspect="1"/>
          </p:cNvPicPr>
          <p:nvPr/>
        </p:nvPicPr>
        <p:blipFill>
          <a:blip r:embed="rId6"/>
          <a:stretch>
            <a:fillRect/>
          </a:stretch>
        </p:blipFill>
        <p:spPr>
          <a:xfrm>
            <a:off x="1112818" y="3271520"/>
            <a:ext cx="2300941" cy="1564640"/>
          </a:xfrm>
          <a:prstGeom prst="rect">
            <a:avLst/>
          </a:prstGeom>
          <a:ln w="19050">
            <a:solidFill>
              <a:schemeClr val="accent1"/>
            </a:solidFill>
          </a:ln>
        </p:spPr>
      </p:pic>
      <p:pic>
        <p:nvPicPr>
          <p:cNvPr id="13" name="Picture 12">
            <a:extLst>
              <a:ext uri="{FF2B5EF4-FFF2-40B4-BE49-F238E27FC236}">
                <a16:creationId xmlns:a16="http://schemas.microsoft.com/office/drawing/2014/main" id="{B8B6B940-4B9F-1A97-A34D-524BBC58ACCC}"/>
              </a:ext>
            </a:extLst>
          </p:cNvPr>
          <p:cNvPicPr>
            <a:picLocks noChangeAspect="1"/>
          </p:cNvPicPr>
          <p:nvPr/>
        </p:nvPicPr>
        <p:blipFill>
          <a:blip r:embed="rId7"/>
          <a:stretch>
            <a:fillRect/>
          </a:stretch>
        </p:blipFill>
        <p:spPr>
          <a:xfrm>
            <a:off x="3597279" y="3251200"/>
            <a:ext cx="2437761" cy="1666239"/>
          </a:xfrm>
          <a:prstGeom prst="rect">
            <a:avLst/>
          </a:prstGeom>
          <a:ln w="19050">
            <a:solidFill>
              <a:schemeClr val="accent1"/>
            </a:solidFill>
          </a:ln>
        </p:spPr>
      </p:pic>
      <p:pic>
        <p:nvPicPr>
          <p:cNvPr id="15" name="Picture 14">
            <a:extLst>
              <a:ext uri="{FF2B5EF4-FFF2-40B4-BE49-F238E27FC236}">
                <a16:creationId xmlns:a16="http://schemas.microsoft.com/office/drawing/2014/main" id="{30E2437F-2411-5503-3515-AB4A9AB67E22}"/>
              </a:ext>
            </a:extLst>
          </p:cNvPr>
          <p:cNvPicPr>
            <a:picLocks noChangeAspect="1"/>
          </p:cNvPicPr>
          <p:nvPr/>
        </p:nvPicPr>
        <p:blipFill>
          <a:blip r:embed="rId8"/>
          <a:stretch>
            <a:fillRect/>
          </a:stretch>
        </p:blipFill>
        <p:spPr>
          <a:xfrm>
            <a:off x="9265920" y="3180080"/>
            <a:ext cx="2418080" cy="1700014"/>
          </a:xfrm>
          <a:prstGeom prst="rect">
            <a:avLst/>
          </a:prstGeom>
          <a:ln w="19050">
            <a:solidFill>
              <a:schemeClr val="accent1"/>
            </a:solidFill>
          </a:ln>
        </p:spPr>
      </p:pic>
      <p:sp>
        <p:nvSpPr>
          <p:cNvPr id="16" name="TextBox 15">
            <a:extLst>
              <a:ext uri="{FF2B5EF4-FFF2-40B4-BE49-F238E27FC236}">
                <a16:creationId xmlns:a16="http://schemas.microsoft.com/office/drawing/2014/main" id="{9C457C62-125A-07C0-4721-6AA0D6D0028B}"/>
              </a:ext>
            </a:extLst>
          </p:cNvPr>
          <p:cNvSpPr txBox="1"/>
          <p:nvPr/>
        </p:nvSpPr>
        <p:spPr>
          <a:xfrm>
            <a:off x="5364480" y="2103120"/>
            <a:ext cx="1666240" cy="400110"/>
          </a:xfrm>
          <a:prstGeom prst="rect">
            <a:avLst/>
          </a:prstGeom>
          <a:noFill/>
        </p:spPr>
        <p:txBody>
          <a:bodyPr wrap="square" rtlCol="0">
            <a:spAutoFit/>
          </a:bodyPr>
          <a:lstStyle/>
          <a:p>
            <a:r>
              <a:rPr lang="en-US" sz="2000" b="1" dirty="0"/>
              <a:t>Animal</a:t>
            </a:r>
          </a:p>
        </p:txBody>
      </p:sp>
      <p:sp>
        <p:nvSpPr>
          <p:cNvPr id="17" name="TextBox 16">
            <a:extLst>
              <a:ext uri="{FF2B5EF4-FFF2-40B4-BE49-F238E27FC236}">
                <a16:creationId xmlns:a16="http://schemas.microsoft.com/office/drawing/2014/main" id="{D2F75A1C-3287-E623-CE34-1B2F3178309C}"/>
              </a:ext>
            </a:extLst>
          </p:cNvPr>
          <p:cNvSpPr txBox="1"/>
          <p:nvPr/>
        </p:nvSpPr>
        <p:spPr>
          <a:xfrm>
            <a:off x="8442960" y="2245360"/>
            <a:ext cx="1097280" cy="677108"/>
          </a:xfrm>
          <a:prstGeom prst="rect">
            <a:avLst/>
          </a:prstGeom>
          <a:noFill/>
        </p:spPr>
        <p:txBody>
          <a:bodyPr wrap="square" rtlCol="0">
            <a:spAutoFit/>
          </a:bodyPr>
          <a:lstStyle/>
          <a:p>
            <a:r>
              <a:rPr lang="en-US" b="1" dirty="0">
                <a:solidFill>
                  <a:schemeClr val="accent1">
                    <a:lumMod val="60000"/>
                    <a:lumOff val="40000"/>
                  </a:schemeClr>
                </a:solidFill>
              </a:rPr>
              <a:t>       </a:t>
            </a:r>
          </a:p>
          <a:p>
            <a:r>
              <a:rPr lang="en-US" b="1" dirty="0">
                <a:solidFill>
                  <a:schemeClr val="accent1">
                    <a:lumMod val="60000"/>
                    <a:lumOff val="40000"/>
                  </a:schemeClr>
                </a:solidFill>
              </a:rPr>
              <a:t>   </a:t>
            </a:r>
            <a:r>
              <a:rPr lang="en-US" sz="2000" b="1" dirty="0">
                <a:solidFill>
                  <a:schemeClr val="bg1"/>
                </a:solidFill>
              </a:rPr>
              <a:t>Fish</a:t>
            </a:r>
          </a:p>
        </p:txBody>
      </p:sp>
      <p:sp>
        <p:nvSpPr>
          <p:cNvPr id="20" name="TextBox 19">
            <a:extLst>
              <a:ext uri="{FF2B5EF4-FFF2-40B4-BE49-F238E27FC236}">
                <a16:creationId xmlns:a16="http://schemas.microsoft.com/office/drawing/2014/main" id="{E74293F7-E49D-44F7-2BBA-BDFF57D60FA1}"/>
              </a:ext>
            </a:extLst>
          </p:cNvPr>
          <p:cNvSpPr txBox="1"/>
          <p:nvPr/>
        </p:nvSpPr>
        <p:spPr>
          <a:xfrm>
            <a:off x="9448800" y="2082800"/>
            <a:ext cx="3312160" cy="923330"/>
          </a:xfrm>
          <a:prstGeom prst="rect">
            <a:avLst/>
          </a:prstGeom>
          <a:noFill/>
        </p:spPr>
        <p:txBody>
          <a:bodyPr wrap="square" rtlCol="0">
            <a:spAutoFit/>
          </a:bodyPr>
          <a:lstStyle/>
          <a:p>
            <a:endParaRPr lang="en-US" b="1" dirty="0">
              <a:solidFill>
                <a:schemeClr val="bg1"/>
              </a:solidFill>
            </a:endParaRPr>
          </a:p>
          <a:p>
            <a:r>
              <a:rPr lang="en-US" b="1" dirty="0">
                <a:solidFill>
                  <a:schemeClr val="bg1"/>
                </a:solidFill>
              </a:rPr>
              <a:t>Marine Mammal Origin</a:t>
            </a:r>
          </a:p>
          <a:p>
            <a:r>
              <a:rPr lang="en-US" b="1" dirty="0">
                <a:solidFill>
                  <a:schemeClr val="bg1"/>
                </a:solidFill>
              </a:rPr>
              <a:t>Whale</a:t>
            </a:r>
          </a:p>
        </p:txBody>
      </p:sp>
      <p:sp>
        <p:nvSpPr>
          <p:cNvPr id="21" name="TextBox 20">
            <a:extLst>
              <a:ext uri="{FF2B5EF4-FFF2-40B4-BE49-F238E27FC236}">
                <a16:creationId xmlns:a16="http://schemas.microsoft.com/office/drawing/2014/main" id="{F0F9C668-BD4D-8D28-6598-7BE71E4733DB}"/>
              </a:ext>
            </a:extLst>
          </p:cNvPr>
          <p:cNvSpPr txBox="1"/>
          <p:nvPr/>
        </p:nvSpPr>
        <p:spPr>
          <a:xfrm>
            <a:off x="2357120" y="3525520"/>
            <a:ext cx="1219200" cy="400110"/>
          </a:xfrm>
          <a:prstGeom prst="rect">
            <a:avLst/>
          </a:prstGeom>
          <a:noFill/>
        </p:spPr>
        <p:txBody>
          <a:bodyPr wrap="square" rtlCol="0">
            <a:spAutoFit/>
          </a:bodyPr>
          <a:lstStyle/>
          <a:p>
            <a:r>
              <a:rPr lang="en-US" sz="2000" b="1" dirty="0">
                <a:solidFill>
                  <a:schemeClr val="tx1">
                    <a:lumMod val="95000"/>
                    <a:lumOff val="5000"/>
                  </a:schemeClr>
                </a:solidFill>
              </a:rPr>
              <a:t>Seeds</a:t>
            </a:r>
          </a:p>
        </p:txBody>
      </p:sp>
      <p:sp>
        <p:nvSpPr>
          <p:cNvPr id="25" name="TextBox 24">
            <a:extLst>
              <a:ext uri="{FF2B5EF4-FFF2-40B4-BE49-F238E27FC236}">
                <a16:creationId xmlns:a16="http://schemas.microsoft.com/office/drawing/2014/main" id="{83FD4B24-5606-D9EE-9AF0-A56C9A26692F}"/>
              </a:ext>
            </a:extLst>
          </p:cNvPr>
          <p:cNvSpPr txBox="1"/>
          <p:nvPr/>
        </p:nvSpPr>
        <p:spPr>
          <a:xfrm>
            <a:off x="4785360" y="3078480"/>
            <a:ext cx="1270000" cy="677108"/>
          </a:xfrm>
          <a:prstGeom prst="rect">
            <a:avLst/>
          </a:prstGeom>
          <a:noFill/>
        </p:spPr>
        <p:txBody>
          <a:bodyPr wrap="square" rtlCol="0">
            <a:spAutoFit/>
          </a:bodyPr>
          <a:lstStyle/>
          <a:p>
            <a:endParaRPr lang="en-US" dirty="0"/>
          </a:p>
          <a:p>
            <a:r>
              <a:rPr lang="en-US" sz="2000" dirty="0"/>
              <a:t>    </a:t>
            </a:r>
            <a:r>
              <a:rPr lang="en-US" sz="2000" b="1" dirty="0">
                <a:solidFill>
                  <a:schemeClr val="tx1">
                    <a:lumMod val="95000"/>
                    <a:lumOff val="5000"/>
                  </a:schemeClr>
                </a:solidFill>
              </a:rPr>
              <a:t>Nuts</a:t>
            </a:r>
            <a:endParaRPr lang="en-US" sz="2000" b="1" kern="1200" dirty="0">
              <a:solidFill>
                <a:schemeClr val="tx1">
                  <a:lumMod val="95000"/>
                  <a:lumOff val="5000"/>
                </a:schemeClr>
              </a:solidFill>
              <a:latin typeface="+mn-lt"/>
              <a:ea typeface="+mn-ea"/>
              <a:cs typeface="+mn-cs"/>
            </a:endParaRPr>
          </a:p>
        </p:txBody>
      </p:sp>
      <p:sp>
        <p:nvSpPr>
          <p:cNvPr id="26" name="TextBox 25">
            <a:extLst>
              <a:ext uri="{FF2B5EF4-FFF2-40B4-BE49-F238E27FC236}">
                <a16:creationId xmlns:a16="http://schemas.microsoft.com/office/drawing/2014/main" id="{E4F190FF-E162-A3BF-64AD-97F9EDC0DAB6}"/>
              </a:ext>
            </a:extLst>
          </p:cNvPr>
          <p:cNvSpPr txBox="1"/>
          <p:nvPr/>
        </p:nvSpPr>
        <p:spPr>
          <a:xfrm>
            <a:off x="6329680" y="3352800"/>
            <a:ext cx="1727200" cy="677108"/>
          </a:xfrm>
          <a:prstGeom prst="rect">
            <a:avLst/>
          </a:prstGeom>
          <a:noFill/>
        </p:spPr>
        <p:txBody>
          <a:bodyPr wrap="square" rtlCol="0">
            <a:spAutoFit/>
          </a:bodyPr>
          <a:lstStyle/>
          <a:p>
            <a:endParaRPr lang="en-US" dirty="0"/>
          </a:p>
          <a:p>
            <a:r>
              <a:rPr lang="en-US" sz="2000" b="1" kern="1200" dirty="0">
                <a:solidFill>
                  <a:schemeClr val="bg1"/>
                </a:solidFill>
                <a:latin typeface="+mn-lt"/>
                <a:ea typeface="+mn-ea"/>
                <a:cs typeface="+mn-cs"/>
              </a:rPr>
              <a:t>Kernels</a:t>
            </a:r>
          </a:p>
        </p:txBody>
      </p:sp>
      <p:pic>
        <p:nvPicPr>
          <p:cNvPr id="6" name="Picture 5">
            <a:extLst>
              <a:ext uri="{FF2B5EF4-FFF2-40B4-BE49-F238E27FC236}">
                <a16:creationId xmlns:a16="http://schemas.microsoft.com/office/drawing/2014/main" id="{68B8D7D6-5B83-A070-30C0-1B85658BEDBC}"/>
              </a:ext>
            </a:extLst>
          </p:cNvPr>
          <p:cNvPicPr>
            <a:picLocks noChangeAspect="1"/>
          </p:cNvPicPr>
          <p:nvPr/>
        </p:nvPicPr>
        <p:blipFill>
          <a:blip r:embed="rId9"/>
          <a:stretch>
            <a:fillRect/>
          </a:stretch>
        </p:blipFill>
        <p:spPr>
          <a:xfrm>
            <a:off x="6186098" y="3241040"/>
            <a:ext cx="2806844" cy="1686560"/>
          </a:xfrm>
          <a:prstGeom prst="rect">
            <a:avLst/>
          </a:prstGeom>
          <a:ln w="19050">
            <a:solidFill>
              <a:schemeClr val="accent1"/>
            </a:solidFill>
          </a:ln>
        </p:spPr>
      </p:pic>
    </p:spTree>
    <p:extLst>
      <p:ext uri="{BB962C8B-B14F-4D97-AF65-F5344CB8AC3E}">
        <p14:creationId xmlns:p14="http://schemas.microsoft.com/office/powerpoint/2010/main" val="3300937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CCEB-B326-EBE0-E891-FE99900F9FDD}"/>
              </a:ext>
            </a:extLst>
          </p:cNvPr>
          <p:cNvSpPr>
            <a:spLocks noGrp="1"/>
          </p:cNvSpPr>
          <p:nvPr>
            <p:ph type="title"/>
          </p:nvPr>
        </p:nvSpPr>
        <p:spPr>
          <a:xfrm>
            <a:off x="3206147" y="497841"/>
            <a:ext cx="5739063" cy="1334008"/>
          </a:xfrm>
        </p:spPr>
        <p:txBody>
          <a:bodyPr>
            <a:normAutofit/>
          </a:bodyPr>
          <a:lstStyle/>
          <a:p>
            <a:r>
              <a:rPr lang="en-US" dirty="0"/>
              <a:t>What is a Discharge</a:t>
            </a:r>
          </a:p>
        </p:txBody>
      </p:sp>
      <p:sp>
        <p:nvSpPr>
          <p:cNvPr id="3" name="Content Placeholder 2">
            <a:extLst>
              <a:ext uri="{FF2B5EF4-FFF2-40B4-BE49-F238E27FC236}">
                <a16:creationId xmlns:a16="http://schemas.microsoft.com/office/drawing/2014/main" id="{C2B6CEF5-2E2A-4E74-DC4A-EAF6CA1E0CA3}"/>
              </a:ext>
            </a:extLst>
          </p:cNvPr>
          <p:cNvSpPr>
            <a:spLocks noGrp="1"/>
          </p:cNvSpPr>
          <p:nvPr>
            <p:ph idx="1"/>
          </p:nvPr>
        </p:nvSpPr>
        <p:spPr>
          <a:xfrm>
            <a:off x="10551102" y="6105483"/>
            <a:ext cx="1495425" cy="237302"/>
          </a:xfrm>
        </p:spPr>
        <p:txBody>
          <a:bodyPr>
            <a:normAutofit fontScale="32500" lnSpcReduction="20000"/>
          </a:bodyPr>
          <a:lstStyle/>
          <a:p>
            <a:pPr marL="0" indent="0">
              <a:buNone/>
            </a:pPr>
            <a:r>
              <a:rPr lang="en-US"/>
              <a:t>§110 “sheen rule” §112.2</a:t>
            </a:r>
          </a:p>
        </p:txBody>
      </p:sp>
      <p:pic>
        <p:nvPicPr>
          <p:cNvPr id="7" name="Picture 6" descr="A picture containing ground, outdoor, dirty, curb&#10;&#10;AI-generated content may be incorrect.">
            <a:extLst>
              <a:ext uri="{FF2B5EF4-FFF2-40B4-BE49-F238E27FC236}">
                <a16:creationId xmlns:a16="http://schemas.microsoft.com/office/drawing/2014/main" id="{B43DB5A3-AB43-D9F1-5A2A-4211C73C54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91696" y="4480560"/>
            <a:ext cx="2779406" cy="2084555"/>
          </a:xfrm>
          <a:prstGeom prst="rect">
            <a:avLst/>
          </a:prstGeom>
          <a:ln w="25400">
            <a:solidFill>
              <a:schemeClr val="accent1"/>
            </a:solidFill>
          </a:ln>
        </p:spPr>
      </p:pic>
      <p:sp>
        <p:nvSpPr>
          <p:cNvPr id="8" name="AutoShape 2" descr="Erewash River oil spill clean-up starts - BBC News">
            <a:extLst>
              <a:ext uri="{FF2B5EF4-FFF2-40B4-BE49-F238E27FC236}">
                <a16:creationId xmlns:a16="http://schemas.microsoft.com/office/drawing/2014/main" id="{62F957E2-2A0D-FAB8-EFAF-35F56D69922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2">
            <a:extLst>
              <a:ext uri="{FF2B5EF4-FFF2-40B4-BE49-F238E27FC236}">
                <a16:creationId xmlns:a16="http://schemas.microsoft.com/office/drawing/2014/main" id="{3269DFF1-1E22-401E-7D7C-FDABCB5653E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2080" y="3686428"/>
            <a:ext cx="3108960" cy="2960326"/>
          </a:xfrm>
          <a:prstGeom prst="rect">
            <a:avLst/>
          </a:prstGeom>
          <a:noFill/>
          <a:ln w="25400">
            <a:solidFill>
              <a:schemeClr val="accent1"/>
            </a:solidFill>
          </a:ln>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4F9F6E15-6F1C-0D56-82D4-93B5AB0005B2}"/>
              </a:ext>
            </a:extLst>
          </p:cNvPr>
          <p:cNvPicPr>
            <a:picLocks noChangeAspect="1"/>
          </p:cNvPicPr>
          <p:nvPr/>
        </p:nvPicPr>
        <p:blipFill>
          <a:blip r:embed="rId7"/>
          <a:stretch>
            <a:fillRect/>
          </a:stretch>
        </p:blipFill>
        <p:spPr>
          <a:xfrm>
            <a:off x="279245" y="1332037"/>
            <a:ext cx="2707795" cy="2223963"/>
          </a:xfrm>
          <a:prstGeom prst="rect">
            <a:avLst/>
          </a:prstGeom>
          <a:ln w="19050">
            <a:solidFill>
              <a:schemeClr val="accent1"/>
            </a:solidFill>
          </a:ln>
        </p:spPr>
      </p:pic>
      <p:pic>
        <p:nvPicPr>
          <p:cNvPr id="12" name="Picture 11">
            <a:extLst>
              <a:ext uri="{FF2B5EF4-FFF2-40B4-BE49-F238E27FC236}">
                <a16:creationId xmlns:a16="http://schemas.microsoft.com/office/drawing/2014/main" id="{7E0656E7-2592-B41E-6559-6EF067252BF6}"/>
              </a:ext>
            </a:extLst>
          </p:cNvPr>
          <p:cNvPicPr>
            <a:picLocks noChangeAspect="1"/>
          </p:cNvPicPr>
          <p:nvPr/>
        </p:nvPicPr>
        <p:blipFill>
          <a:blip r:embed="rId8"/>
          <a:stretch>
            <a:fillRect/>
          </a:stretch>
        </p:blipFill>
        <p:spPr>
          <a:xfrm>
            <a:off x="3809999" y="3286026"/>
            <a:ext cx="4612527" cy="3354908"/>
          </a:xfrm>
          <a:prstGeom prst="rect">
            <a:avLst/>
          </a:prstGeom>
          <a:ln w="19050">
            <a:solidFill>
              <a:schemeClr val="accent1"/>
            </a:solidFill>
          </a:ln>
        </p:spPr>
      </p:pic>
      <p:pic>
        <p:nvPicPr>
          <p:cNvPr id="14" name="Picture 13">
            <a:extLst>
              <a:ext uri="{FF2B5EF4-FFF2-40B4-BE49-F238E27FC236}">
                <a16:creationId xmlns:a16="http://schemas.microsoft.com/office/drawing/2014/main" id="{BDC062C8-35ED-D7BA-3AD1-70D697B1E7FD}"/>
              </a:ext>
            </a:extLst>
          </p:cNvPr>
          <p:cNvPicPr>
            <a:picLocks noChangeAspect="1"/>
          </p:cNvPicPr>
          <p:nvPr/>
        </p:nvPicPr>
        <p:blipFill>
          <a:blip r:embed="rId9"/>
          <a:stretch>
            <a:fillRect/>
          </a:stretch>
        </p:blipFill>
        <p:spPr>
          <a:xfrm>
            <a:off x="8822617" y="718087"/>
            <a:ext cx="2729303" cy="3645136"/>
          </a:xfrm>
          <a:prstGeom prst="rect">
            <a:avLst/>
          </a:prstGeom>
          <a:ln w="19050">
            <a:solidFill>
              <a:schemeClr val="accent1"/>
            </a:solidFill>
          </a:ln>
        </p:spPr>
      </p:pic>
      <p:sp>
        <p:nvSpPr>
          <p:cNvPr id="17" name="TextBox 16">
            <a:extLst>
              <a:ext uri="{FF2B5EF4-FFF2-40B4-BE49-F238E27FC236}">
                <a16:creationId xmlns:a16="http://schemas.microsoft.com/office/drawing/2014/main" id="{9533C928-6065-F84B-5469-613069630BF4}"/>
              </a:ext>
            </a:extLst>
          </p:cNvPr>
          <p:cNvSpPr txBox="1"/>
          <p:nvPr/>
        </p:nvSpPr>
        <p:spPr>
          <a:xfrm>
            <a:off x="3139440" y="1493520"/>
            <a:ext cx="5466080" cy="1200329"/>
          </a:xfrm>
          <a:prstGeom prst="rect">
            <a:avLst/>
          </a:prstGeom>
          <a:solidFill>
            <a:srgbClr val="D7EDFC"/>
          </a:solidFill>
          <a:ln w="19050">
            <a:solidFill>
              <a:schemeClr val="accent1"/>
            </a:solidFill>
          </a:ln>
        </p:spPr>
        <p:txBody>
          <a:bodyPr wrap="square" rtlCol="0">
            <a:spAutoFit/>
          </a:bodyPr>
          <a:lstStyle/>
          <a:p>
            <a:pPr algn="ctr"/>
            <a:r>
              <a:rPr lang="en-US" dirty="0"/>
              <a:t>40 CFR 112.2 “Discharge”</a:t>
            </a:r>
          </a:p>
          <a:p>
            <a:pPr algn="ctr"/>
            <a:r>
              <a:rPr lang="en-US" dirty="0"/>
              <a:t>includes, but is not limited to any spilling, leaking, pumping, pouring, emitting, emptying, or dumping of any amount of oil no matter where it occurs</a:t>
            </a:r>
          </a:p>
        </p:txBody>
      </p:sp>
    </p:spTree>
    <p:custDataLst>
      <p:tags r:id="rId1"/>
    </p:custDataLst>
    <p:extLst>
      <p:ext uri="{BB962C8B-B14F-4D97-AF65-F5344CB8AC3E}">
        <p14:creationId xmlns:p14="http://schemas.microsoft.com/office/powerpoint/2010/main" val="870242606"/>
      </p:ext>
    </p:extLst>
  </p:cSld>
  <p:clrMapOvr>
    <a:masterClrMapping/>
  </p:clrMapOvr>
  <p:transition spd="slow">
    <p:sndAc>
      <p:stSnd>
        <p:snd r:embed="rId4"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FDB9E0-0244-0B67-6024-8B903A9DFA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88B3C2-9847-FF3A-83E0-417A358C6D72}"/>
              </a:ext>
            </a:extLst>
          </p:cNvPr>
          <p:cNvSpPr>
            <a:spLocks noGrp="1"/>
          </p:cNvSpPr>
          <p:nvPr>
            <p:ph type="title"/>
          </p:nvPr>
        </p:nvSpPr>
        <p:spPr>
          <a:xfrm>
            <a:off x="3226467" y="579121"/>
            <a:ext cx="5739063" cy="1066799"/>
          </a:xfrm>
        </p:spPr>
        <p:txBody>
          <a:bodyPr>
            <a:normAutofit/>
          </a:bodyPr>
          <a:lstStyle/>
          <a:p>
            <a:r>
              <a:rPr lang="en-US" dirty="0"/>
              <a:t>What is a Discharge?</a:t>
            </a:r>
          </a:p>
        </p:txBody>
      </p:sp>
      <p:sp>
        <p:nvSpPr>
          <p:cNvPr id="3" name="Content Placeholder 2">
            <a:extLst>
              <a:ext uri="{FF2B5EF4-FFF2-40B4-BE49-F238E27FC236}">
                <a16:creationId xmlns:a16="http://schemas.microsoft.com/office/drawing/2014/main" id="{341E183B-C3AD-53FD-5217-0AF24BF6F3EE}"/>
              </a:ext>
            </a:extLst>
          </p:cNvPr>
          <p:cNvSpPr>
            <a:spLocks noGrp="1"/>
          </p:cNvSpPr>
          <p:nvPr>
            <p:ph idx="1"/>
          </p:nvPr>
        </p:nvSpPr>
        <p:spPr>
          <a:xfrm>
            <a:off x="10551102" y="6105483"/>
            <a:ext cx="1495425" cy="237302"/>
          </a:xfrm>
        </p:spPr>
        <p:txBody>
          <a:bodyPr>
            <a:normAutofit fontScale="32500" lnSpcReduction="20000"/>
          </a:bodyPr>
          <a:lstStyle/>
          <a:p>
            <a:pPr marL="0" indent="0">
              <a:buNone/>
            </a:pPr>
            <a:r>
              <a:rPr lang="en-US"/>
              <a:t>§110 “sheen rule” §112.2</a:t>
            </a:r>
          </a:p>
        </p:txBody>
      </p:sp>
      <p:sp>
        <p:nvSpPr>
          <p:cNvPr id="4" name="TextBox 3">
            <a:extLst>
              <a:ext uri="{FF2B5EF4-FFF2-40B4-BE49-F238E27FC236}">
                <a16:creationId xmlns:a16="http://schemas.microsoft.com/office/drawing/2014/main" id="{9CDB2D92-9F69-85B4-B608-53BDD152B9D8}"/>
              </a:ext>
            </a:extLst>
          </p:cNvPr>
          <p:cNvSpPr txBox="1"/>
          <p:nvPr/>
        </p:nvSpPr>
        <p:spPr>
          <a:xfrm>
            <a:off x="1564640" y="4409440"/>
            <a:ext cx="9337040" cy="1754326"/>
          </a:xfrm>
          <a:prstGeom prst="rect">
            <a:avLst/>
          </a:prstGeom>
          <a:solidFill>
            <a:srgbClr val="D7EDFC"/>
          </a:solidFill>
          <a:ln w="19050">
            <a:solidFill>
              <a:schemeClr val="accent1"/>
            </a:solidFill>
          </a:ln>
        </p:spPr>
        <p:txBody>
          <a:bodyPr wrap="square" rtlCol="0">
            <a:spAutoFit/>
          </a:bodyPr>
          <a:lstStyle/>
          <a:p>
            <a:pPr fontAlgn="base"/>
            <a:r>
              <a:rPr lang="en-US" b="1" dirty="0"/>
              <a:t>40 CFR 110.3:​</a:t>
            </a:r>
          </a:p>
          <a:p>
            <a:pPr marL="285750" indent="-285750" fontAlgn="base">
              <a:buFont typeface="Arial" panose="020B0604020202020204" pitchFamily="34" charset="0"/>
              <a:buChar char="•"/>
            </a:pPr>
            <a:r>
              <a:rPr lang="en-US" dirty="0"/>
              <a:t>Cause a film or sheen upon or discoloration of the surface of the water or adjoining shorelines or </a:t>
            </a:r>
          </a:p>
          <a:p>
            <a:pPr marL="285750" indent="-285750" fontAlgn="base">
              <a:buFont typeface="Arial" panose="020B0604020202020204" pitchFamily="34" charset="0"/>
              <a:buChar char="•"/>
            </a:pPr>
            <a:r>
              <a:rPr lang="en-US" dirty="0"/>
              <a:t>Cause a sludge or emulsion to be deposited beneath the surface of the water or upon adjoining shorelines or</a:t>
            </a:r>
          </a:p>
          <a:p>
            <a:pPr marL="285750" indent="-285750" fontAlgn="base">
              <a:buFont typeface="Arial" panose="020B0604020202020204" pitchFamily="34" charset="0"/>
              <a:buChar char="•"/>
            </a:pPr>
            <a:r>
              <a:rPr lang="en-US" dirty="0"/>
              <a:t>Violates water quality standard 	</a:t>
            </a:r>
          </a:p>
        </p:txBody>
      </p:sp>
      <p:sp>
        <p:nvSpPr>
          <p:cNvPr id="8" name="AutoShape 2" descr="Erewash River oil spill clean-up starts - BBC News">
            <a:extLst>
              <a:ext uri="{FF2B5EF4-FFF2-40B4-BE49-F238E27FC236}">
                <a16:creationId xmlns:a16="http://schemas.microsoft.com/office/drawing/2014/main" id="{005F4218-0501-4879-7EF0-262C6A457C9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13">
            <a:extLst>
              <a:ext uri="{FF2B5EF4-FFF2-40B4-BE49-F238E27FC236}">
                <a16:creationId xmlns:a16="http://schemas.microsoft.com/office/drawing/2014/main" id="{9AECA243-ADFB-828D-F7E3-6098598B5956}"/>
              </a:ext>
            </a:extLst>
          </p:cNvPr>
          <p:cNvPicPr>
            <a:picLocks noChangeAspect="1"/>
          </p:cNvPicPr>
          <p:nvPr/>
        </p:nvPicPr>
        <p:blipFill>
          <a:blip r:embed="rId5"/>
          <a:stretch>
            <a:fillRect/>
          </a:stretch>
        </p:blipFill>
        <p:spPr>
          <a:xfrm>
            <a:off x="1541076" y="1615440"/>
            <a:ext cx="3340223" cy="2512735"/>
          </a:xfrm>
          <a:prstGeom prst="rect">
            <a:avLst/>
          </a:prstGeom>
          <a:ln w="19050">
            <a:solidFill>
              <a:schemeClr val="accent1"/>
            </a:solidFill>
          </a:ln>
        </p:spPr>
      </p:pic>
      <p:pic>
        <p:nvPicPr>
          <p:cNvPr id="16" name="Picture 15">
            <a:extLst>
              <a:ext uri="{FF2B5EF4-FFF2-40B4-BE49-F238E27FC236}">
                <a16:creationId xmlns:a16="http://schemas.microsoft.com/office/drawing/2014/main" id="{97F87325-154F-2E37-7297-39FFBA516A89}"/>
              </a:ext>
            </a:extLst>
          </p:cNvPr>
          <p:cNvPicPr>
            <a:picLocks noChangeAspect="1"/>
          </p:cNvPicPr>
          <p:nvPr/>
        </p:nvPicPr>
        <p:blipFill>
          <a:blip r:embed="rId6"/>
          <a:stretch>
            <a:fillRect/>
          </a:stretch>
        </p:blipFill>
        <p:spPr>
          <a:xfrm>
            <a:off x="5029200" y="1611506"/>
            <a:ext cx="3048000" cy="2507227"/>
          </a:xfrm>
          <a:prstGeom prst="rect">
            <a:avLst/>
          </a:prstGeom>
          <a:ln w="19050">
            <a:solidFill>
              <a:schemeClr val="accent1"/>
            </a:solidFill>
          </a:ln>
        </p:spPr>
      </p:pic>
      <p:pic>
        <p:nvPicPr>
          <p:cNvPr id="18" name="Picture 17">
            <a:extLst>
              <a:ext uri="{FF2B5EF4-FFF2-40B4-BE49-F238E27FC236}">
                <a16:creationId xmlns:a16="http://schemas.microsoft.com/office/drawing/2014/main" id="{DFF0B357-CEE2-B7B9-1B97-2ADFED17FB88}"/>
              </a:ext>
            </a:extLst>
          </p:cNvPr>
          <p:cNvPicPr>
            <a:picLocks noChangeAspect="1"/>
          </p:cNvPicPr>
          <p:nvPr/>
        </p:nvPicPr>
        <p:blipFill>
          <a:blip r:embed="rId7"/>
          <a:stretch>
            <a:fillRect/>
          </a:stretch>
        </p:blipFill>
        <p:spPr>
          <a:xfrm>
            <a:off x="8235954" y="1615441"/>
            <a:ext cx="2584447" cy="2468880"/>
          </a:xfrm>
          <a:prstGeom prst="rect">
            <a:avLst/>
          </a:prstGeom>
          <a:solidFill>
            <a:schemeClr val="bg1"/>
          </a:solidFill>
          <a:ln w="19050">
            <a:solidFill>
              <a:schemeClr val="accent1"/>
            </a:solidFill>
          </a:ln>
        </p:spPr>
      </p:pic>
      <p:sp>
        <p:nvSpPr>
          <p:cNvPr id="5" name="TextBox 4">
            <a:extLst>
              <a:ext uri="{FF2B5EF4-FFF2-40B4-BE49-F238E27FC236}">
                <a16:creationId xmlns:a16="http://schemas.microsoft.com/office/drawing/2014/main" id="{A27A0D46-AA9B-C8F9-A506-7D232BC0B941}"/>
              </a:ext>
            </a:extLst>
          </p:cNvPr>
          <p:cNvSpPr txBox="1"/>
          <p:nvPr/>
        </p:nvSpPr>
        <p:spPr>
          <a:xfrm>
            <a:off x="5640185" y="2980112"/>
            <a:ext cx="914400" cy="914400"/>
          </a:xfrm>
          <a:prstGeom prst="rect">
            <a:avLst/>
          </a:prstGeom>
          <a:noFill/>
        </p:spPr>
        <p:txBody>
          <a:bodyPr wrap="square" rtlCol="0">
            <a:spAutoFit/>
          </a:bodyPr>
          <a:lstStyle/>
          <a:p>
            <a:endParaRPr lang="en-US" dirty="0"/>
          </a:p>
        </p:txBody>
      </p:sp>
      <p:sp>
        <p:nvSpPr>
          <p:cNvPr id="6" name="TextBox 5">
            <a:extLst>
              <a:ext uri="{FF2B5EF4-FFF2-40B4-BE49-F238E27FC236}">
                <a16:creationId xmlns:a16="http://schemas.microsoft.com/office/drawing/2014/main" id="{687317AA-E0AC-125A-4A91-712092478261}"/>
              </a:ext>
            </a:extLst>
          </p:cNvPr>
          <p:cNvSpPr txBox="1"/>
          <p:nvPr/>
        </p:nvSpPr>
        <p:spPr>
          <a:xfrm>
            <a:off x="5640185" y="2980112"/>
            <a:ext cx="914400" cy="914400"/>
          </a:xfrm>
          <a:prstGeom prst="rect">
            <a:avLst/>
          </a:prstGeom>
          <a:noFill/>
        </p:spPr>
        <p:txBody>
          <a:bodyPr wrap="square" rtlCol="0">
            <a:spAutoFit/>
          </a:bodyPr>
          <a:lstStyle/>
          <a:p>
            <a:endParaRPr lang="en-US" dirty="0"/>
          </a:p>
        </p:txBody>
      </p:sp>
    </p:spTree>
    <p:custDataLst>
      <p:tags r:id="rId1"/>
    </p:custDataLst>
    <p:extLst>
      <p:ext uri="{BB962C8B-B14F-4D97-AF65-F5344CB8AC3E}">
        <p14:creationId xmlns:p14="http://schemas.microsoft.com/office/powerpoint/2010/main" val="3500243788"/>
      </p:ext>
    </p:extLst>
  </p:cSld>
  <p:clrMapOvr>
    <a:masterClrMapping/>
  </p:clrMapOvr>
  <p:transition spd="slow">
    <p:sndAc>
      <p:stSnd>
        <p:snd r:embed="rId4"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94B3B-1DFC-4BF7-5531-6FE4A130C05C}"/>
              </a:ext>
            </a:extLst>
          </p:cNvPr>
          <p:cNvSpPr>
            <a:spLocks noGrp="1"/>
          </p:cNvSpPr>
          <p:nvPr>
            <p:ph type="title"/>
          </p:nvPr>
        </p:nvSpPr>
        <p:spPr>
          <a:xfrm>
            <a:off x="838200" y="1100502"/>
            <a:ext cx="10515600" cy="823911"/>
          </a:xfrm>
        </p:spPr>
        <p:txBody>
          <a:bodyPr/>
          <a:lstStyle/>
          <a:p>
            <a:r>
              <a:rPr lang="en-US" dirty="0"/>
              <a:t>Facility Boundaries</a:t>
            </a:r>
          </a:p>
        </p:txBody>
      </p:sp>
      <p:sp>
        <p:nvSpPr>
          <p:cNvPr id="4" name="Text Placeholder 3">
            <a:extLst>
              <a:ext uri="{FF2B5EF4-FFF2-40B4-BE49-F238E27FC236}">
                <a16:creationId xmlns:a16="http://schemas.microsoft.com/office/drawing/2014/main" id="{E45F2C8B-3B5E-D9E8-E83F-B258AD663F85}"/>
              </a:ext>
            </a:extLst>
          </p:cNvPr>
          <p:cNvSpPr>
            <a:spLocks noGrp="1"/>
          </p:cNvSpPr>
          <p:nvPr>
            <p:ph type="body" idx="1"/>
          </p:nvPr>
        </p:nvSpPr>
        <p:spPr/>
        <p:txBody>
          <a:bodyPr/>
          <a:lstStyle/>
          <a:p>
            <a:r>
              <a:rPr lang="en-US"/>
              <a:t>Things to consider:</a:t>
            </a:r>
          </a:p>
        </p:txBody>
      </p:sp>
      <p:sp>
        <p:nvSpPr>
          <p:cNvPr id="3" name="Content Placeholder 2">
            <a:extLst>
              <a:ext uri="{FF2B5EF4-FFF2-40B4-BE49-F238E27FC236}">
                <a16:creationId xmlns:a16="http://schemas.microsoft.com/office/drawing/2014/main" id="{74137511-1B26-EE97-1C54-08258A3B9B54}"/>
              </a:ext>
            </a:extLst>
          </p:cNvPr>
          <p:cNvSpPr>
            <a:spLocks noGrp="1"/>
          </p:cNvSpPr>
          <p:nvPr>
            <p:ph sz="half" idx="2"/>
          </p:nvPr>
        </p:nvSpPr>
        <p:spPr>
          <a:xfrm>
            <a:off x="839788" y="2789499"/>
            <a:ext cx="5544387" cy="3400164"/>
          </a:xfrm>
        </p:spPr>
        <p:txBody>
          <a:bodyPr>
            <a:normAutofit/>
          </a:bodyPr>
          <a:lstStyle/>
          <a:p>
            <a:r>
              <a:rPr lang="en-US" dirty="0"/>
              <a:t>Ownership, management, and operation</a:t>
            </a:r>
          </a:p>
          <a:p>
            <a:r>
              <a:rPr lang="en-US" dirty="0"/>
              <a:t>Similar functions, characteristics, and types of activities</a:t>
            </a:r>
          </a:p>
          <a:p>
            <a:r>
              <a:rPr lang="en-US" dirty="0"/>
              <a:t>Shared drainage pathway</a:t>
            </a:r>
          </a:p>
        </p:txBody>
      </p:sp>
      <p:sp>
        <p:nvSpPr>
          <p:cNvPr id="5" name="Text Placeholder 4">
            <a:extLst>
              <a:ext uri="{FF2B5EF4-FFF2-40B4-BE49-F238E27FC236}">
                <a16:creationId xmlns:a16="http://schemas.microsoft.com/office/drawing/2014/main" id="{28AFA372-03CF-E71B-3823-03D2391696F5}"/>
              </a:ext>
            </a:extLst>
          </p:cNvPr>
          <p:cNvSpPr>
            <a:spLocks noGrp="1"/>
          </p:cNvSpPr>
          <p:nvPr>
            <p:ph type="body" sz="quarter" idx="3"/>
          </p:nvPr>
        </p:nvSpPr>
        <p:spPr>
          <a:xfrm>
            <a:off x="6592189" y="1218357"/>
            <a:ext cx="5183188" cy="706056"/>
          </a:xfrm>
        </p:spPr>
        <p:txBody>
          <a:bodyPr/>
          <a:lstStyle/>
          <a:p>
            <a:r>
              <a:rPr lang="en-US"/>
              <a:t>Aggregation</a:t>
            </a:r>
          </a:p>
        </p:txBody>
      </p:sp>
      <p:pic>
        <p:nvPicPr>
          <p:cNvPr id="7" name="Picture 6">
            <a:extLst>
              <a:ext uri="{FF2B5EF4-FFF2-40B4-BE49-F238E27FC236}">
                <a16:creationId xmlns:a16="http://schemas.microsoft.com/office/drawing/2014/main" id="{E632B9A9-5AAE-C30B-DFD2-61D34BEB3618}"/>
              </a:ext>
            </a:extLst>
          </p:cNvPr>
          <p:cNvPicPr>
            <a:picLocks noChangeAspect="1"/>
          </p:cNvPicPr>
          <p:nvPr/>
        </p:nvPicPr>
        <p:blipFill>
          <a:blip r:embed="rId3"/>
          <a:stretch>
            <a:fillRect/>
          </a:stretch>
        </p:blipFill>
        <p:spPr>
          <a:xfrm>
            <a:off x="6379355" y="2083443"/>
            <a:ext cx="5279245" cy="4190254"/>
          </a:xfrm>
          <a:prstGeom prst="rect">
            <a:avLst/>
          </a:prstGeom>
        </p:spPr>
      </p:pic>
      <p:sp>
        <p:nvSpPr>
          <p:cNvPr id="6" name="TextBox 5">
            <a:extLst>
              <a:ext uri="{FF2B5EF4-FFF2-40B4-BE49-F238E27FC236}">
                <a16:creationId xmlns:a16="http://schemas.microsoft.com/office/drawing/2014/main" id="{59E0A77F-86E0-3CF0-AABE-FD91E7975C73}"/>
              </a:ext>
            </a:extLst>
          </p:cNvPr>
          <p:cNvSpPr txBox="1"/>
          <p:nvPr/>
        </p:nvSpPr>
        <p:spPr>
          <a:xfrm>
            <a:off x="11208276" y="5898793"/>
            <a:ext cx="832104" cy="230832"/>
          </a:xfrm>
          <a:prstGeom prst="rect">
            <a:avLst/>
          </a:prstGeom>
          <a:noFill/>
        </p:spPr>
        <p:txBody>
          <a:bodyPr wrap="square" rtlCol="0">
            <a:spAutoFit/>
          </a:bodyPr>
          <a:lstStyle/>
          <a:p>
            <a:r>
              <a:rPr lang="en-US" sz="900"/>
              <a:t>§112.2</a:t>
            </a:r>
          </a:p>
        </p:txBody>
      </p:sp>
    </p:spTree>
    <p:extLst>
      <p:ext uri="{BB962C8B-B14F-4D97-AF65-F5344CB8AC3E}">
        <p14:creationId xmlns:p14="http://schemas.microsoft.com/office/powerpoint/2010/main" val="26496353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D42A9-91B7-6C1C-3920-631C62CA1976}"/>
              </a:ext>
            </a:extLst>
          </p:cNvPr>
          <p:cNvSpPr>
            <a:spLocks noGrp="1"/>
          </p:cNvSpPr>
          <p:nvPr>
            <p:ph type="title"/>
          </p:nvPr>
        </p:nvSpPr>
        <p:spPr/>
        <p:txBody>
          <a:bodyPr/>
          <a:lstStyle/>
          <a:p>
            <a:r>
              <a:rPr lang="en-US" dirty="0"/>
              <a:t>Separation</a:t>
            </a:r>
          </a:p>
        </p:txBody>
      </p:sp>
      <p:pic>
        <p:nvPicPr>
          <p:cNvPr id="5" name="Content Placeholder 4">
            <a:extLst>
              <a:ext uri="{FF2B5EF4-FFF2-40B4-BE49-F238E27FC236}">
                <a16:creationId xmlns:a16="http://schemas.microsoft.com/office/drawing/2014/main" id="{FF21C288-2A13-C627-DC46-D3EEB44A537F}"/>
              </a:ext>
            </a:extLst>
          </p:cNvPr>
          <p:cNvPicPr>
            <a:picLocks noGrp="1" noChangeAspect="1"/>
          </p:cNvPicPr>
          <p:nvPr>
            <p:ph idx="1"/>
          </p:nvPr>
        </p:nvPicPr>
        <p:blipFill>
          <a:blip r:embed="rId3"/>
          <a:stretch>
            <a:fillRect/>
          </a:stretch>
        </p:blipFill>
        <p:spPr>
          <a:xfrm>
            <a:off x="838200" y="2114165"/>
            <a:ext cx="5173065" cy="3744187"/>
          </a:xfrm>
        </p:spPr>
      </p:pic>
      <p:pic>
        <p:nvPicPr>
          <p:cNvPr id="9" name="Picture 8">
            <a:extLst>
              <a:ext uri="{FF2B5EF4-FFF2-40B4-BE49-F238E27FC236}">
                <a16:creationId xmlns:a16="http://schemas.microsoft.com/office/drawing/2014/main" id="{68F5B8B4-3932-19B0-C8C7-3BAB37953762}"/>
              </a:ext>
            </a:extLst>
          </p:cNvPr>
          <p:cNvPicPr>
            <a:picLocks noChangeAspect="1"/>
          </p:cNvPicPr>
          <p:nvPr/>
        </p:nvPicPr>
        <p:blipFill>
          <a:blip r:embed="rId4"/>
          <a:stretch>
            <a:fillRect/>
          </a:stretch>
        </p:blipFill>
        <p:spPr>
          <a:xfrm>
            <a:off x="6516309" y="2114165"/>
            <a:ext cx="4900222" cy="3881466"/>
          </a:xfrm>
          <a:prstGeom prst="rect">
            <a:avLst/>
          </a:prstGeom>
        </p:spPr>
      </p:pic>
    </p:spTree>
    <p:extLst>
      <p:ext uri="{BB962C8B-B14F-4D97-AF65-F5344CB8AC3E}">
        <p14:creationId xmlns:p14="http://schemas.microsoft.com/office/powerpoint/2010/main" val="4290106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062B2-2149-D1E5-45C4-89F5B428A056}"/>
              </a:ext>
            </a:extLst>
          </p:cNvPr>
          <p:cNvSpPr>
            <a:spLocks noGrp="1"/>
          </p:cNvSpPr>
          <p:nvPr>
            <p:ph type="title"/>
          </p:nvPr>
        </p:nvSpPr>
        <p:spPr>
          <a:xfrm>
            <a:off x="174172" y="655637"/>
            <a:ext cx="10972800" cy="1143000"/>
          </a:xfrm>
        </p:spPr>
        <p:txBody>
          <a:bodyPr anchor="ctr">
            <a:normAutofit fontScale="90000"/>
          </a:bodyPr>
          <a:lstStyle/>
          <a:p>
            <a:br>
              <a:rPr lang="en-US" sz="3700" dirty="0"/>
            </a:br>
            <a:r>
              <a:rPr lang="en-US" sz="3700" dirty="0"/>
              <a:t>    General Requirements for SPCC Plans:  </a:t>
            </a:r>
            <a:r>
              <a:rPr lang="en-US" dirty="0"/>
              <a:t>40 CFR 112.7</a:t>
            </a:r>
            <a:endParaRPr lang="en-US" sz="3700" dirty="0"/>
          </a:p>
        </p:txBody>
      </p:sp>
      <p:sp>
        <p:nvSpPr>
          <p:cNvPr id="3" name="Text Placeholder 2">
            <a:extLst>
              <a:ext uri="{FF2B5EF4-FFF2-40B4-BE49-F238E27FC236}">
                <a16:creationId xmlns:a16="http://schemas.microsoft.com/office/drawing/2014/main" id="{76C793B4-1509-1653-2DB4-DBF7344E1201}"/>
              </a:ext>
            </a:extLst>
          </p:cNvPr>
          <p:cNvSpPr>
            <a:spLocks noGrp="1"/>
          </p:cNvSpPr>
          <p:nvPr>
            <p:ph type="body" sz="half" idx="1"/>
          </p:nvPr>
        </p:nvSpPr>
        <p:spPr>
          <a:xfrm>
            <a:off x="1057073" y="2006446"/>
            <a:ext cx="5384800" cy="4525963"/>
          </a:xfrm>
        </p:spPr>
        <p:txBody>
          <a:bodyPr>
            <a:normAutofit/>
          </a:bodyPr>
          <a:lstStyle/>
          <a:p>
            <a:r>
              <a:rPr lang="en-US" sz="2200" dirty="0"/>
              <a:t>Describe physical layout with diagram</a:t>
            </a:r>
          </a:p>
          <a:p>
            <a:pPr lvl="1"/>
            <a:r>
              <a:rPr lang="en-US" sz="2200" dirty="0"/>
              <a:t>Location and contents of each fixed oil container</a:t>
            </a:r>
          </a:p>
          <a:p>
            <a:pPr lvl="1"/>
            <a:r>
              <a:rPr lang="en-US" sz="2200" dirty="0"/>
              <a:t>Storage areas for mobile/portable containers</a:t>
            </a:r>
          </a:p>
          <a:p>
            <a:pPr lvl="1"/>
            <a:r>
              <a:rPr lang="en-US" sz="2200" dirty="0"/>
              <a:t>All transfer areas and connecting piping</a:t>
            </a:r>
          </a:p>
          <a:p>
            <a:pPr lvl="1"/>
            <a:r>
              <a:rPr lang="en-US" sz="2200" dirty="0"/>
              <a:t>Exempt completely buried USTs exempt under 40 CFR 112.1(d)(4) labeled “exempt”</a:t>
            </a:r>
          </a:p>
          <a:p>
            <a:pPr lvl="1"/>
            <a:r>
              <a:rPr lang="en-US" sz="2200" dirty="0"/>
              <a:t>Permanently closed containers</a:t>
            </a:r>
          </a:p>
          <a:p>
            <a:pPr lvl="1"/>
            <a:r>
              <a:rPr lang="en-US" sz="2200" dirty="0"/>
              <a:t>Breakout tanks</a:t>
            </a:r>
          </a:p>
          <a:p>
            <a:pPr lvl="1"/>
            <a:endParaRPr lang="en-US" dirty="0"/>
          </a:p>
          <a:p>
            <a:endParaRPr lang="en-US" dirty="0"/>
          </a:p>
          <a:p>
            <a:endParaRPr lang="en-US" dirty="0"/>
          </a:p>
        </p:txBody>
      </p:sp>
      <p:pic>
        <p:nvPicPr>
          <p:cNvPr id="5" name="Picture 4" descr="Aerial night light view of oil and petrochemical industry">
            <a:extLst>
              <a:ext uri="{FF2B5EF4-FFF2-40B4-BE49-F238E27FC236}">
                <a16:creationId xmlns:a16="http://schemas.microsoft.com/office/drawing/2014/main" id="{4A09D19C-4C50-D564-F2FD-4AB96CD8A2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779490" y="2089285"/>
            <a:ext cx="4802909" cy="4036879"/>
          </a:xfrm>
          <a:prstGeom prst="rect">
            <a:avLst/>
          </a:prstGeom>
          <a:noFill/>
          <a:ln>
            <a:noFill/>
          </a:ln>
          <a:effectLst>
            <a:softEdge rad="112500"/>
          </a:effectLst>
        </p:spPr>
      </p:pic>
    </p:spTree>
    <p:extLst>
      <p:ext uri="{BB962C8B-B14F-4D97-AF65-F5344CB8AC3E}">
        <p14:creationId xmlns:p14="http://schemas.microsoft.com/office/powerpoint/2010/main" val="2113770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83E61A-AEED-A8D0-3237-3E00C887F8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CC9AAC-87F1-DA56-5BAB-B96EDE19190D}"/>
              </a:ext>
            </a:extLst>
          </p:cNvPr>
          <p:cNvSpPr>
            <a:spLocks noGrp="1"/>
          </p:cNvSpPr>
          <p:nvPr>
            <p:ph type="title"/>
          </p:nvPr>
        </p:nvSpPr>
        <p:spPr>
          <a:xfrm>
            <a:off x="174172" y="655637"/>
            <a:ext cx="10972800" cy="1143000"/>
          </a:xfrm>
        </p:spPr>
        <p:txBody>
          <a:bodyPr anchor="ctr">
            <a:normAutofit fontScale="90000"/>
          </a:bodyPr>
          <a:lstStyle/>
          <a:p>
            <a:br>
              <a:rPr lang="en-US" sz="3700" dirty="0"/>
            </a:br>
            <a:r>
              <a:rPr lang="en-US" sz="3700" dirty="0"/>
              <a:t>    General Requirements for SPCC Plans:  </a:t>
            </a:r>
            <a:r>
              <a:rPr lang="en-US" dirty="0"/>
              <a:t>40 CFR 112.7</a:t>
            </a:r>
            <a:endParaRPr lang="en-US" sz="3700" dirty="0"/>
          </a:p>
        </p:txBody>
      </p:sp>
      <p:sp>
        <p:nvSpPr>
          <p:cNvPr id="3" name="Text Placeholder 2">
            <a:extLst>
              <a:ext uri="{FF2B5EF4-FFF2-40B4-BE49-F238E27FC236}">
                <a16:creationId xmlns:a16="http://schemas.microsoft.com/office/drawing/2014/main" id="{F9E62942-550D-7129-F2F6-1969A8FC11FB}"/>
              </a:ext>
            </a:extLst>
          </p:cNvPr>
          <p:cNvSpPr>
            <a:spLocks noGrp="1"/>
          </p:cNvSpPr>
          <p:nvPr>
            <p:ph type="body" sz="half" idx="1"/>
          </p:nvPr>
        </p:nvSpPr>
        <p:spPr>
          <a:xfrm>
            <a:off x="1057073" y="2014759"/>
            <a:ext cx="5384800" cy="4525963"/>
          </a:xfrm>
        </p:spPr>
        <p:txBody>
          <a:bodyPr>
            <a:normAutofit/>
          </a:bodyPr>
          <a:lstStyle/>
          <a:p>
            <a:pPr marL="0" indent="0">
              <a:buNone/>
            </a:pPr>
            <a:endParaRPr lang="en-US" sz="2400" dirty="0"/>
          </a:p>
          <a:p>
            <a:pPr marL="0" indent="0">
              <a:buNone/>
            </a:pPr>
            <a:endParaRPr lang="en-US" sz="2400" dirty="0"/>
          </a:p>
          <a:p>
            <a:pPr lvl="1">
              <a:buFont typeface="Wingdings" panose="05000000000000000000" pitchFamily="2" charset="2"/>
              <a:buChar char="§"/>
            </a:pPr>
            <a:r>
              <a:rPr lang="en-US" dirty="0"/>
              <a:t>Discharge </a:t>
            </a:r>
            <a:r>
              <a:rPr lang="en-US" b="1" dirty="0"/>
              <a:t>Prevention</a:t>
            </a:r>
            <a:r>
              <a:rPr lang="en-US" dirty="0"/>
              <a:t> Measures</a:t>
            </a:r>
          </a:p>
          <a:p>
            <a:pPr lvl="1">
              <a:buFont typeface="Wingdings" panose="05000000000000000000" pitchFamily="2" charset="2"/>
              <a:buChar char="§"/>
            </a:pPr>
            <a:r>
              <a:rPr lang="en-US" dirty="0"/>
              <a:t>Discharge or Drainage </a:t>
            </a:r>
            <a:r>
              <a:rPr lang="en-US" b="1" dirty="0"/>
              <a:t>Controls</a:t>
            </a:r>
            <a:r>
              <a:rPr lang="en-US" dirty="0"/>
              <a:t> </a:t>
            </a:r>
          </a:p>
          <a:p>
            <a:pPr lvl="1">
              <a:buFont typeface="Wingdings" panose="05000000000000000000" pitchFamily="2" charset="2"/>
              <a:buChar char="§"/>
            </a:pPr>
            <a:r>
              <a:rPr lang="en-US" b="1" dirty="0"/>
              <a:t>Countermeasures </a:t>
            </a:r>
          </a:p>
          <a:p>
            <a:pPr lvl="1">
              <a:buFont typeface="Wingdings" panose="05000000000000000000" pitchFamily="2" charset="2"/>
              <a:buChar char="§"/>
            </a:pPr>
            <a:r>
              <a:rPr lang="en-US" dirty="0"/>
              <a:t>Disposal of recovered oil</a:t>
            </a:r>
          </a:p>
          <a:p>
            <a:pPr lvl="1">
              <a:buFont typeface="Wingdings" panose="05000000000000000000" pitchFamily="2" charset="2"/>
              <a:buChar char="§"/>
            </a:pPr>
            <a:r>
              <a:rPr lang="en-US" dirty="0"/>
              <a:t>Emergency contact list</a:t>
            </a:r>
          </a:p>
          <a:p>
            <a:endParaRPr lang="en-US" sz="2200" dirty="0"/>
          </a:p>
        </p:txBody>
      </p:sp>
      <p:pic>
        <p:nvPicPr>
          <p:cNvPr id="5" name="Picture 4" descr="Aerial night light view of oil and petrochemical industry">
            <a:extLst>
              <a:ext uri="{FF2B5EF4-FFF2-40B4-BE49-F238E27FC236}">
                <a16:creationId xmlns:a16="http://schemas.microsoft.com/office/drawing/2014/main" id="{B401169E-6BEC-20B2-E33B-199292BDA7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779490" y="2089285"/>
            <a:ext cx="4802909" cy="4036879"/>
          </a:xfrm>
          <a:prstGeom prst="rect">
            <a:avLst/>
          </a:prstGeom>
          <a:noFill/>
          <a:ln>
            <a:noFill/>
          </a:ln>
          <a:effectLst>
            <a:softEdge rad="112500"/>
          </a:effectLst>
        </p:spPr>
      </p:pic>
    </p:spTree>
    <p:extLst>
      <p:ext uri="{BB962C8B-B14F-4D97-AF65-F5344CB8AC3E}">
        <p14:creationId xmlns:p14="http://schemas.microsoft.com/office/powerpoint/2010/main" val="2651319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62434-4BCF-6DAE-123E-47D7EE8A64E1}"/>
              </a:ext>
            </a:extLst>
          </p:cNvPr>
          <p:cNvSpPr>
            <a:spLocks noGrp="1"/>
          </p:cNvSpPr>
          <p:nvPr>
            <p:ph type="title"/>
          </p:nvPr>
        </p:nvSpPr>
        <p:spPr>
          <a:xfrm>
            <a:off x="838200" y="1114303"/>
            <a:ext cx="10515600" cy="1808511"/>
          </a:xfrm>
        </p:spPr>
        <p:txBody>
          <a:bodyPr>
            <a:normAutofit fontScale="90000"/>
          </a:bodyPr>
          <a:lstStyle/>
          <a:p>
            <a:r>
              <a:rPr lang="en-US" b="1" dirty="0"/>
              <a:t>Exempt oil containers’ capacities:</a:t>
            </a:r>
            <a:br>
              <a:rPr lang="en-US" b="1" dirty="0"/>
            </a:br>
            <a:r>
              <a:rPr lang="nn-NO" dirty="0"/>
              <a:t>40 CFR 112.1(d)</a:t>
            </a:r>
            <a:br>
              <a:rPr lang="en-US" dirty="0"/>
            </a:br>
            <a:r>
              <a:rPr lang="en-US" b="1" dirty="0"/>
              <a:t> </a:t>
            </a:r>
            <a:br>
              <a:rPr lang="en-US" dirty="0"/>
            </a:br>
            <a:endParaRPr lang="en-US" dirty="0"/>
          </a:p>
        </p:txBody>
      </p:sp>
      <p:sp>
        <p:nvSpPr>
          <p:cNvPr id="3" name="Content Placeholder 2">
            <a:extLst>
              <a:ext uri="{FF2B5EF4-FFF2-40B4-BE49-F238E27FC236}">
                <a16:creationId xmlns:a16="http://schemas.microsoft.com/office/drawing/2014/main" id="{677F5D33-FA38-5C87-F000-EAAD93995299}"/>
              </a:ext>
            </a:extLst>
          </p:cNvPr>
          <p:cNvSpPr>
            <a:spLocks noGrp="1"/>
          </p:cNvSpPr>
          <p:nvPr>
            <p:ph idx="1"/>
          </p:nvPr>
        </p:nvSpPr>
        <p:spPr>
          <a:xfrm>
            <a:off x="854529" y="2163641"/>
            <a:ext cx="10525148" cy="4269816"/>
          </a:xfrm>
        </p:spPr>
        <p:txBody>
          <a:bodyPr>
            <a:normAutofit/>
          </a:bodyPr>
          <a:lstStyle/>
          <a:p>
            <a:r>
              <a:rPr lang="en-US" dirty="0"/>
              <a:t>Capacity of bulk storage container used primarily to power the movement of a motor vehicle</a:t>
            </a:r>
          </a:p>
          <a:p>
            <a:r>
              <a:rPr lang="en-US" dirty="0"/>
              <a:t>Capacity of hot-mix asphalt (HMA) or any HMA container </a:t>
            </a:r>
          </a:p>
          <a:p>
            <a:r>
              <a:rPr lang="en-US" dirty="0"/>
              <a:t>Capacity of single-family residential heating oil  </a:t>
            </a:r>
          </a:p>
          <a:p>
            <a:r>
              <a:rPr lang="en-US" dirty="0"/>
              <a:t>Capacity of pesticide application equipment and related mix containers </a:t>
            </a:r>
          </a:p>
          <a:p>
            <a:r>
              <a:rPr lang="en-US" dirty="0"/>
              <a:t>Capacity of milk and milk product containers </a:t>
            </a:r>
          </a:p>
          <a:p>
            <a:r>
              <a:rPr lang="en-US" b="1" dirty="0"/>
              <a:t>Capacity of containers used exclusively for wastewater treatment </a:t>
            </a:r>
          </a:p>
          <a:p>
            <a:endParaRPr lang="en-US" dirty="0"/>
          </a:p>
          <a:p>
            <a:endParaRPr lang="en-US" dirty="0"/>
          </a:p>
        </p:txBody>
      </p:sp>
    </p:spTree>
    <p:custDataLst>
      <p:tags r:id="rId1"/>
    </p:custDataLst>
    <p:extLst>
      <p:ext uri="{BB962C8B-B14F-4D97-AF65-F5344CB8AC3E}">
        <p14:creationId xmlns:p14="http://schemas.microsoft.com/office/powerpoint/2010/main" val="71278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BE51D0-34C0-D444-F351-3182FD357EBA}"/>
              </a:ext>
            </a:extLst>
          </p:cNvPr>
          <p:cNvSpPr>
            <a:spLocks noGrp="1"/>
          </p:cNvSpPr>
          <p:nvPr>
            <p:ph type="title"/>
          </p:nvPr>
        </p:nvSpPr>
        <p:spPr>
          <a:xfrm>
            <a:off x="1039813" y="1108952"/>
            <a:ext cx="10515600" cy="783877"/>
          </a:xfrm>
        </p:spPr>
        <p:txBody>
          <a:bodyPr>
            <a:normAutofit fontScale="90000"/>
          </a:bodyPr>
          <a:lstStyle/>
          <a:p>
            <a:br>
              <a:rPr lang="en-US" b="1">
                <a:ea typeface="Calibri" panose="020F0502020204030204" pitchFamily="34" charset="0"/>
                <a:cs typeface="Calibri" panose="020F0502020204030204" pitchFamily="34" charset="0"/>
              </a:rPr>
            </a:br>
            <a:r>
              <a:rPr lang="en-US" b="1">
                <a:ea typeface="Calibri" panose="020F0502020204030204" pitchFamily="34" charset="0"/>
                <a:cs typeface="Calibri" panose="020F0502020204030204" pitchFamily="34" charset="0"/>
              </a:rPr>
              <a:t>Discharge or drainage controls</a:t>
            </a:r>
            <a:br>
              <a:rPr lang="en-US" b="1">
                <a:ea typeface="Calibri" panose="020F0502020204030204" pitchFamily="34" charset="0"/>
                <a:cs typeface="Calibri" panose="020F0502020204030204" pitchFamily="34" charset="0"/>
              </a:rPr>
            </a:br>
            <a:endParaRPr lang="en-US"/>
          </a:p>
        </p:txBody>
      </p:sp>
      <p:sp>
        <p:nvSpPr>
          <p:cNvPr id="6" name="Text Placeholder 5">
            <a:extLst>
              <a:ext uri="{FF2B5EF4-FFF2-40B4-BE49-F238E27FC236}">
                <a16:creationId xmlns:a16="http://schemas.microsoft.com/office/drawing/2014/main" id="{FAFB6567-52B6-154A-2F9D-FB998C767517}"/>
              </a:ext>
            </a:extLst>
          </p:cNvPr>
          <p:cNvSpPr>
            <a:spLocks noGrp="1"/>
          </p:cNvSpPr>
          <p:nvPr>
            <p:ph type="body" idx="1"/>
          </p:nvPr>
        </p:nvSpPr>
        <p:spPr>
          <a:xfrm>
            <a:off x="6397626" y="1967696"/>
            <a:ext cx="5157787" cy="706056"/>
          </a:xfrm>
        </p:spPr>
        <p:txBody>
          <a:bodyPr>
            <a:normAutofit fontScale="85000" lnSpcReduction="20000"/>
          </a:bodyPr>
          <a:lstStyle/>
          <a:p>
            <a:r>
              <a:rPr lang="en-US"/>
              <a:t>40 CFR 112.8 </a:t>
            </a:r>
          </a:p>
          <a:p>
            <a:r>
              <a:rPr lang="en-US"/>
              <a:t>Specific (Sized) Secondary Containment</a:t>
            </a:r>
          </a:p>
        </p:txBody>
      </p:sp>
      <p:sp>
        <p:nvSpPr>
          <p:cNvPr id="3" name="Content Placeholder 2">
            <a:extLst>
              <a:ext uri="{FF2B5EF4-FFF2-40B4-BE49-F238E27FC236}">
                <a16:creationId xmlns:a16="http://schemas.microsoft.com/office/drawing/2014/main" id="{41B73522-2B82-EC27-CA1F-DD6BCFCA75E0}"/>
              </a:ext>
            </a:extLst>
          </p:cNvPr>
          <p:cNvSpPr>
            <a:spLocks noGrp="1"/>
          </p:cNvSpPr>
          <p:nvPr>
            <p:ph sz="half" idx="2"/>
          </p:nvPr>
        </p:nvSpPr>
        <p:spPr>
          <a:xfrm>
            <a:off x="6197601" y="2803300"/>
            <a:ext cx="5157787" cy="3400164"/>
          </a:xfrm>
        </p:spPr>
        <p:txBody>
          <a:bodyPr>
            <a:normAutofit/>
          </a:bodyPr>
          <a:lstStyle/>
          <a:p>
            <a:r>
              <a:rPr lang="en-US" dirty="0"/>
              <a:t>B</a:t>
            </a:r>
            <a:r>
              <a:rPr lang="en-US" sz="2800" dirty="0"/>
              <a:t>ulk containers: </a:t>
            </a:r>
            <a:r>
              <a:rPr lang="en-US" dirty="0">
                <a:solidFill>
                  <a:prstClr val="black"/>
                </a:solidFill>
              </a:rPr>
              <a:t>capacity</a:t>
            </a:r>
            <a:r>
              <a:rPr kumimoji="0" lang="en-US" sz="2800" b="0" i="0" u="none" strike="noStrike" kern="1200" cap="none" spc="0" normalizeH="0" baseline="0" noProof="0" dirty="0">
                <a:ln>
                  <a:noFill/>
                </a:ln>
                <a:solidFill>
                  <a:prstClr val="black"/>
                </a:solidFill>
                <a:effectLst/>
                <a:uLnTx/>
                <a:uFillTx/>
                <a:ea typeface="+mn-ea"/>
                <a:cs typeface="+mn-cs"/>
              </a:rPr>
              <a:t> of largest single container + freeboard</a:t>
            </a:r>
          </a:p>
          <a:p>
            <a:r>
              <a:rPr lang="en-US" sz="2800" dirty="0"/>
              <a:t>Loading racks: maximum capacity of any single compartment</a:t>
            </a:r>
          </a:p>
          <a:p>
            <a:endParaRPr lang="en-US" dirty="0"/>
          </a:p>
        </p:txBody>
      </p:sp>
      <p:sp>
        <p:nvSpPr>
          <p:cNvPr id="7" name="Text Placeholder 6">
            <a:extLst>
              <a:ext uri="{FF2B5EF4-FFF2-40B4-BE49-F238E27FC236}">
                <a16:creationId xmlns:a16="http://schemas.microsoft.com/office/drawing/2014/main" id="{6F1A6C49-3E05-201D-EB81-2B9A4D52328A}"/>
              </a:ext>
            </a:extLst>
          </p:cNvPr>
          <p:cNvSpPr>
            <a:spLocks noGrp="1"/>
          </p:cNvSpPr>
          <p:nvPr>
            <p:ph type="body" sz="quarter" idx="3"/>
          </p:nvPr>
        </p:nvSpPr>
        <p:spPr>
          <a:xfrm>
            <a:off x="636587" y="2002196"/>
            <a:ext cx="5183188" cy="669447"/>
          </a:xfrm>
        </p:spPr>
        <p:txBody>
          <a:bodyPr>
            <a:normAutofit fontScale="85000" lnSpcReduction="20000"/>
          </a:bodyPr>
          <a:lstStyle/>
          <a:p>
            <a:r>
              <a:rPr lang="en-US" b="1">
                <a:ea typeface="Calibri" panose="020F0502020204030204" pitchFamily="34" charset="0"/>
                <a:cs typeface="Calibri" panose="020F0502020204030204" pitchFamily="34" charset="0"/>
              </a:rPr>
              <a:t>40 CFR 112.7(c) </a:t>
            </a:r>
          </a:p>
          <a:p>
            <a:r>
              <a:rPr lang="en-US"/>
              <a:t>General Secondary Containment</a:t>
            </a:r>
          </a:p>
        </p:txBody>
      </p:sp>
      <p:sp>
        <p:nvSpPr>
          <p:cNvPr id="4" name="Content Placeholder 3">
            <a:extLst>
              <a:ext uri="{FF2B5EF4-FFF2-40B4-BE49-F238E27FC236}">
                <a16:creationId xmlns:a16="http://schemas.microsoft.com/office/drawing/2014/main" id="{FDD2A153-DA6C-10ED-0EB3-F8AD1368F1AE}"/>
              </a:ext>
            </a:extLst>
          </p:cNvPr>
          <p:cNvSpPr>
            <a:spLocks noGrp="1"/>
          </p:cNvSpPr>
          <p:nvPr>
            <p:ph sz="quarter" idx="4"/>
          </p:nvPr>
        </p:nvSpPr>
        <p:spPr>
          <a:xfrm>
            <a:off x="636587" y="2671644"/>
            <a:ext cx="5183188" cy="3400164"/>
          </a:xfrm>
        </p:spPr>
        <p:txBody>
          <a:bodyPr>
            <a:normAutofit/>
          </a:bodyPr>
          <a:lstStyle/>
          <a:p>
            <a:r>
              <a:rPr lang="en-US" dirty="0">
                <a:solidFill>
                  <a:srgbClr val="333333"/>
                </a:solidFill>
              </a:rPr>
              <a:t>Requirements:</a:t>
            </a:r>
          </a:p>
          <a:p>
            <a:pPr lvl="1"/>
            <a:r>
              <a:rPr lang="en-US" sz="2800" dirty="0">
                <a:solidFill>
                  <a:srgbClr val="333333"/>
                </a:solidFill>
              </a:rPr>
              <a:t>Contain oil </a:t>
            </a:r>
          </a:p>
          <a:p>
            <a:pPr lvl="1"/>
            <a:r>
              <a:rPr lang="en-US" sz="2800" dirty="0">
                <a:solidFill>
                  <a:srgbClr val="333333"/>
                </a:solidFill>
              </a:rPr>
              <a:t>Address the typical failure mode</a:t>
            </a:r>
          </a:p>
          <a:p>
            <a:pPr lvl="1"/>
            <a:r>
              <a:rPr lang="en-US" sz="2800" dirty="0">
                <a:solidFill>
                  <a:srgbClr val="333333"/>
                </a:solidFill>
              </a:rPr>
              <a:t>Address the most likely quantity</a:t>
            </a:r>
          </a:p>
          <a:p>
            <a:r>
              <a:rPr lang="en-US" dirty="0">
                <a:solidFill>
                  <a:srgbClr val="333333"/>
                </a:solidFill>
              </a:rPr>
              <a:t>Can be Passive or Active</a:t>
            </a:r>
          </a:p>
          <a:p>
            <a:endParaRPr lang="en-US" dirty="0">
              <a:solidFill>
                <a:srgbClr val="333333"/>
              </a:solidFill>
            </a:endParaRPr>
          </a:p>
          <a:p>
            <a:endParaRPr lang="en-US" dirty="0"/>
          </a:p>
        </p:txBody>
      </p:sp>
      <p:sp>
        <p:nvSpPr>
          <p:cNvPr id="2" name="Rectangle 1">
            <a:extLst>
              <a:ext uri="{FF2B5EF4-FFF2-40B4-BE49-F238E27FC236}">
                <a16:creationId xmlns:a16="http://schemas.microsoft.com/office/drawing/2014/main" id="{BD3FEE32-AEAF-B6E8-4766-8CB6CC0BE6E1}"/>
              </a:ext>
            </a:extLst>
          </p:cNvPr>
          <p:cNvSpPr/>
          <p:nvPr/>
        </p:nvSpPr>
        <p:spPr>
          <a:xfrm>
            <a:off x="10484427" y="5569527"/>
            <a:ext cx="870961" cy="61603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nSpc>
                <a:spcPct val="107000"/>
              </a:lnSpc>
              <a:spcBef>
                <a:spcPts val="0"/>
              </a:spcBef>
              <a:spcAft>
                <a:spcPts val="800"/>
              </a:spcAft>
            </a:pPr>
            <a:r>
              <a:rPr lang="en-US" sz="800">
                <a:solidFill>
                  <a:schemeClr val="tx1"/>
                </a:solidFill>
              </a:rPr>
              <a:t>§</a:t>
            </a:r>
            <a:r>
              <a:rPr lang="pt-BR" sz="800" kern="100">
                <a:solidFill>
                  <a:schemeClr val="tx1"/>
                </a:solidFill>
                <a:effectLst/>
                <a:ea typeface="Aptos" panose="020B0004020202020204" pitchFamily="34" charset="0"/>
                <a:cs typeface="Times New Roman" panose="02020603050405020304" pitchFamily="18" charset="0"/>
              </a:rPr>
              <a:t>112.7(a)(3)</a:t>
            </a:r>
            <a:r>
              <a:rPr lang="en-US" sz="800" kern="100">
                <a:solidFill>
                  <a:schemeClr val="tx1"/>
                </a:solidFill>
                <a:effectLst/>
                <a:ea typeface="Aptos" panose="020B0004020202020204" pitchFamily="34" charset="0"/>
                <a:cs typeface="Times New Roman" panose="02020603050405020304" pitchFamily="18" charset="0"/>
              </a:rPr>
              <a:t>(iii)</a:t>
            </a:r>
            <a:r>
              <a:rPr lang="en-US" sz="800" kern="100">
                <a:effectLst/>
                <a:ea typeface="Aptos" panose="020B0004020202020204" pitchFamily="34" charset="0"/>
                <a:cs typeface="Times New Roman" panose="02020603050405020304" pitchFamily="18" charset="0"/>
              </a:rPr>
              <a:t>)</a:t>
            </a:r>
          </a:p>
        </p:txBody>
      </p:sp>
    </p:spTree>
    <p:extLst>
      <p:ext uri="{BB962C8B-B14F-4D97-AF65-F5344CB8AC3E}">
        <p14:creationId xmlns:p14="http://schemas.microsoft.com/office/powerpoint/2010/main" val="25793795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D2B74-643C-51F1-CF92-5329CC8D61FA}"/>
              </a:ext>
            </a:extLst>
          </p:cNvPr>
          <p:cNvSpPr>
            <a:spLocks noGrp="1"/>
          </p:cNvSpPr>
          <p:nvPr>
            <p:ph type="title"/>
          </p:nvPr>
        </p:nvSpPr>
        <p:spPr>
          <a:xfrm>
            <a:off x="481263" y="1114303"/>
            <a:ext cx="11855115" cy="876543"/>
          </a:xfrm>
        </p:spPr>
        <p:txBody>
          <a:bodyPr>
            <a:normAutofit fontScale="90000"/>
          </a:bodyPr>
          <a:lstStyle/>
          <a:p>
            <a:r>
              <a:rPr lang="en-US" sz="3100" b="1" i="0" kern="1200" dirty="0">
                <a:effectLst/>
                <a:latin typeface="Calibri" panose="020F0502020204030204" pitchFamily="34" charset="0"/>
                <a:ea typeface="Calibri" panose="020F0502020204030204" pitchFamily="34" charset="0"/>
                <a:cs typeface="Calibri" panose="020F0502020204030204" pitchFamily="34" charset="0"/>
              </a:rPr>
              <a:t>40 CFR 112.8 </a:t>
            </a:r>
            <a:r>
              <a:rPr kumimoji="0" lang="en-US" altLang="en-US" sz="3100" b="1"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Provide appropriate containment and/or diversionary structures or equipment to prevent a discharge</a:t>
            </a:r>
            <a:endParaRPr lang="en-US" sz="3100" dirty="0"/>
          </a:p>
        </p:txBody>
      </p:sp>
      <p:sp>
        <p:nvSpPr>
          <p:cNvPr id="4" name="Content Placeholder 3">
            <a:extLst>
              <a:ext uri="{FF2B5EF4-FFF2-40B4-BE49-F238E27FC236}">
                <a16:creationId xmlns:a16="http://schemas.microsoft.com/office/drawing/2014/main" id="{A05FCB52-E4FC-510E-E7BF-0EABC86F4937}"/>
              </a:ext>
            </a:extLst>
          </p:cNvPr>
          <p:cNvSpPr>
            <a:spLocks noGrp="1"/>
          </p:cNvSpPr>
          <p:nvPr>
            <p:ph idx="1"/>
          </p:nvPr>
        </p:nvSpPr>
        <p:spPr>
          <a:xfrm>
            <a:off x="838200" y="2163641"/>
            <a:ext cx="6337852" cy="4013321"/>
          </a:xfrm>
        </p:spPr>
        <p:txBody>
          <a:bodyPr/>
          <a:lstStyle/>
          <a:p>
            <a:endParaRPr lang="en-US"/>
          </a:p>
          <a:p>
            <a:pPr marL="0" indent="0">
              <a:buNone/>
            </a:pPr>
            <a:endParaRPr lang="en-US"/>
          </a:p>
        </p:txBody>
      </p:sp>
      <p:sp>
        <p:nvSpPr>
          <p:cNvPr id="3" name="Rectangle: Rounded Corners 2">
            <a:extLst>
              <a:ext uri="{FF2B5EF4-FFF2-40B4-BE49-F238E27FC236}">
                <a16:creationId xmlns:a16="http://schemas.microsoft.com/office/drawing/2014/main" id="{0AD89EAB-2278-7DBA-408D-4BA17A2EBF3D}"/>
              </a:ext>
            </a:extLst>
          </p:cNvPr>
          <p:cNvSpPr/>
          <p:nvPr/>
        </p:nvSpPr>
        <p:spPr>
          <a:xfrm>
            <a:off x="3714354" y="2034439"/>
            <a:ext cx="3296046" cy="9648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t>Sized Secondary Containment for Bulk Containers</a:t>
            </a:r>
          </a:p>
        </p:txBody>
      </p:sp>
      <p:pic>
        <p:nvPicPr>
          <p:cNvPr id="5" name="Picture 4" descr="A picture containing ground, outdoor, cement, concrete&#10;&#10;Description automatically generated">
            <a:extLst>
              <a:ext uri="{FF2B5EF4-FFF2-40B4-BE49-F238E27FC236}">
                <a16:creationId xmlns:a16="http://schemas.microsoft.com/office/drawing/2014/main" id="{697FB67B-2E7D-FA5B-72DB-A49A1CFDD6D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836108" y="3235867"/>
            <a:ext cx="3174291" cy="2511340"/>
          </a:xfrm>
          <a:prstGeom prst="rect">
            <a:avLst/>
          </a:prstGeom>
          <a:noFill/>
          <a:ln w="47625">
            <a:solidFill>
              <a:srgbClr val="C00000"/>
            </a:solidFill>
          </a:ln>
        </p:spPr>
      </p:pic>
      <p:pic>
        <p:nvPicPr>
          <p:cNvPr id="9" name="Picture 8" descr="A picture containing sky, outdoor, ground, day&#10;&#10;AI-generated content may be incorrect.">
            <a:extLst>
              <a:ext uri="{FF2B5EF4-FFF2-40B4-BE49-F238E27FC236}">
                <a16:creationId xmlns:a16="http://schemas.microsoft.com/office/drawing/2014/main" id="{928F9C9E-1709-BF12-1CAE-9C486C9E08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29758" y="1990846"/>
            <a:ext cx="4280979" cy="3929155"/>
          </a:xfrm>
          <a:prstGeom prst="rect">
            <a:avLst/>
          </a:prstGeom>
          <a:solidFill>
            <a:schemeClr val="bg1"/>
          </a:solidFill>
          <a:ln w="25400">
            <a:solidFill>
              <a:schemeClr val="accent1"/>
            </a:solidFill>
          </a:ln>
        </p:spPr>
      </p:pic>
      <p:pic>
        <p:nvPicPr>
          <p:cNvPr id="6" name="Picture 5">
            <a:extLst>
              <a:ext uri="{FF2B5EF4-FFF2-40B4-BE49-F238E27FC236}">
                <a16:creationId xmlns:a16="http://schemas.microsoft.com/office/drawing/2014/main" id="{7B33C188-2AA4-71C9-73EC-853428456D0B}"/>
              </a:ext>
            </a:extLst>
          </p:cNvPr>
          <p:cNvPicPr>
            <a:picLocks noChangeAspect="1"/>
          </p:cNvPicPr>
          <p:nvPr/>
        </p:nvPicPr>
        <p:blipFill>
          <a:blip r:embed="rId5"/>
          <a:stretch>
            <a:fillRect/>
          </a:stretch>
        </p:blipFill>
        <p:spPr>
          <a:xfrm>
            <a:off x="452489" y="1969949"/>
            <a:ext cx="2892366" cy="3854915"/>
          </a:xfrm>
          <a:prstGeom prst="rect">
            <a:avLst/>
          </a:prstGeom>
          <a:ln w="25400">
            <a:solidFill>
              <a:schemeClr val="accent1"/>
            </a:solidFill>
          </a:ln>
        </p:spPr>
      </p:pic>
    </p:spTree>
    <p:extLst>
      <p:ext uri="{BB962C8B-B14F-4D97-AF65-F5344CB8AC3E}">
        <p14:creationId xmlns:p14="http://schemas.microsoft.com/office/powerpoint/2010/main" val="6686199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05FCB52-E4FC-510E-E7BF-0EABC86F4937}"/>
              </a:ext>
            </a:extLst>
          </p:cNvPr>
          <p:cNvSpPr>
            <a:spLocks noGrp="1"/>
          </p:cNvSpPr>
          <p:nvPr>
            <p:ph idx="1"/>
          </p:nvPr>
        </p:nvSpPr>
        <p:spPr>
          <a:xfrm>
            <a:off x="838200" y="2163641"/>
            <a:ext cx="6337852" cy="4013321"/>
          </a:xfrm>
        </p:spPr>
        <p:txBody>
          <a:bodyPr/>
          <a:lstStyle/>
          <a:p>
            <a:pPr marL="914400" lvl="2" indent="0">
              <a:buNone/>
            </a:pPr>
            <a:endParaRPr lang="en-US"/>
          </a:p>
          <a:p>
            <a:endParaRPr lang="en-US"/>
          </a:p>
        </p:txBody>
      </p:sp>
      <p:sp>
        <p:nvSpPr>
          <p:cNvPr id="14" name="Rectangle: Rounded Corners 13">
            <a:extLst>
              <a:ext uri="{FF2B5EF4-FFF2-40B4-BE49-F238E27FC236}">
                <a16:creationId xmlns:a16="http://schemas.microsoft.com/office/drawing/2014/main" id="{F4DD1E5A-3C05-14CC-60C4-7B994FFFF2D3}"/>
              </a:ext>
            </a:extLst>
          </p:cNvPr>
          <p:cNvSpPr/>
          <p:nvPr/>
        </p:nvSpPr>
        <p:spPr>
          <a:xfrm>
            <a:off x="7713815" y="297808"/>
            <a:ext cx="3573572" cy="79449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General or Sized Secondary Containment?</a:t>
            </a:r>
          </a:p>
        </p:txBody>
      </p:sp>
      <p:pic>
        <p:nvPicPr>
          <p:cNvPr id="16" name="Picture 15" descr="A picture containing ground, sky, outdoor&#10;&#10;AI-generated content may be incorrect.">
            <a:extLst>
              <a:ext uri="{FF2B5EF4-FFF2-40B4-BE49-F238E27FC236}">
                <a16:creationId xmlns:a16="http://schemas.microsoft.com/office/drawing/2014/main" id="{049E8B20-1D89-3B84-4AB6-304D6E512F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1636" y="1407256"/>
            <a:ext cx="3491948" cy="4170825"/>
          </a:xfrm>
          <a:prstGeom prst="rect">
            <a:avLst/>
          </a:prstGeom>
          <a:ln w="25400">
            <a:solidFill>
              <a:schemeClr val="accent1"/>
            </a:solidFill>
          </a:ln>
        </p:spPr>
      </p:pic>
      <p:pic>
        <p:nvPicPr>
          <p:cNvPr id="11" name="Picture 10">
            <a:extLst>
              <a:ext uri="{FF2B5EF4-FFF2-40B4-BE49-F238E27FC236}">
                <a16:creationId xmlns:a16="http://schemas.microsoft.com/office/drawing/2014/main" id="{469233AF-2D8A-B125-EE50-26296BE52A30}"/>
              </a:ext>
            </a:extLst>
          </p:cNvPr>
          <p:cNvPicPr>
            <a:picLocks noChangeAspect="1"/>
          </p:cNvPicPr>
          <p:nvPr/>
        </p:nvPicPr>
        <p:blipFill>
          <a:blip r:embed="rId4"/>
          <a:stretch>
            <a:fillRect/>
          </a:stretch>
        </p:blipFill>
        <p:spPr>
          <a:xfrm>
            <a:off x="8536907" y="1284072"/>
            <a:ext cx="2428596" cy="2376157"/>
          </a:xfrm>
          <a:prstGeom prst="rect">
            <a:avLst/>
          </a:prstGeom>
          <a:ln w="19050">
            <a:solidFill>
              <a:schemeClr val="accent1"/>
            </a:solidFill>
          </a:ln>
        </p:spPr>
      </p:pic>
      <p:pic>
        <p:nvPicPr>
          <p:cNvPr id="19" name="Picture 18" descr="A picture containing ground, outdoor&#10;&#10;AI-generated content may be incorrect.">
            <a:extLst>
              <a:ext uri="{FF2B5EF4-FFF2-40B4-BE49-F238E27FC236}">
                <a16:creationId xmlns:a16="http://schemas.microsoft.com/office/drawing/2014/main" id="{B1CE7BA3-0F93-8414-D692-0F0B812B22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94674" y="1231092"/>
            <a:ext cx="2481161" cy="1803938"/>
          </a:xfrm>
          <a:prstGeom prst="rect">
            <a:avLst/>
          </a:prstGeom>
          <a:ln w="25400">
            <a:solidFill>
              <a:schemeClr val="accent1"/>
            </a:solidFill>
          </a:ln>
        </p:spPr>
      </p:pic>
      <p:pic>
        <p:nvPicPr>
          <p:cNvPr id="5" name="Picture 4">
            <a:extLst>
              <a:ext uri="{FF2B5EF4-FFF2-40B4-BE49-F238E27FC236}">
                <a16:creationId xmlns:a16="http://schemas.microsoft.com/office/drawing/2014/main" id="{01877DA2-B9EB-5A9C-293A-FDC2CC3F2F99}"/>
              </a:ext>
            </a:extLst>
          </p:cNvPr>
          <p:cNvPicPr>
            <a:picLocks noChangeAspect="1"/>
          </p:cNvPicPr>
          <p:nvPr/>
        </p:nvPicPr>
        <p:blipFill>
          <a:blip r:embed="rId6"/>
          <a:stretch>
            <a:fillRect/>
          </a:stretch>
        </p:blipFill>
        <p:spPr>
          <a:xfrm>
            <a:off x="7670799" y="3781215"/>
            <a:ext cx="3935225" cy="2467185"/>
          </a:xfrm>
          <a:prstGeom prst="rect">
            <a:avLst/>
          </a:prstGeom>
          <a:ln w="19050">
            <a:solidFill>
              <a:schemeClr val="accent1"/>
            </a:solidFill>
          </a:ln>
        </p:spPr>
      </p:pic>
      <p:pic>
        <p:nvPicPr>
          <p:cNvPr id="7" name="Picture 6">
            <a:extLst>
              <a:ext uri="{FF2B5EF4-FFF2-40B4-BE49-F238E27FC236}">
                <a16:creationId xmlns:a16="http://schemas.microsoft.com/office/drawing/2014/main" id="{C8DE6E13-938C-27D5-0FEE-FCA5AE32256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58453" y="3616960"/>
            <a:ext cx="2898987" cy="2174240"/>
          </a:xfrm>
          <a:prstGeom prst="rect">
            <a:avLst/>
          </a:prstGeom>
          <a:ln w="19050">
            <a:solidFill>
              <a:schemeClr val="accent1"/>
            </a:solidFill>
          </a:ln>
        </p:spPr>
      </p:pic>
      <p:sp>
        <p:nvSpPr>
          <p:cNvPr id="2" name="TextBox 1">
            <a:extLst>
              <a:ext uri="{FF2B5EF4-FFF2-40B4-BE49-F238E27FC236}">
                <a16:creationId xmlns:a16="http://schemas.microsoft.com/office/drawing/2014/main" id="{D4BE72CB-50C6-4CE9-10F8-AFF68D496BF3}"/>
              </a:ext>
            </a:extLst>
          </p:cNvPr>
          <p:cNvSpPr txBox="1"/>
          <p:nvPr/>
        </p:nvSpPr>
        <p:spPr>
          <a:xfrm>
            <a:off x="2253343" y="4686300"/>
            <a:ext cx="1616528" cy="400110"/>
          </a:xfrm>
          <a:prstGeom prst="rect">
            <a:avLst/>
          </a:prstGeom>
          <a:noFill/>
        </p:spPr>
        <p:txBody>
          <a:bodyPr wrap="square" rtlCol="0">
            <a:spAutoFit/>
          </a:bodyPr>
          <a:lstStyle/>
          <a:p>
            <a:r>
              <a:rPr lang="en-US" sz="2000" b="1" dirty="0">
                <a:solidFill>
                  <a:srgbClr val="FFFF00"/>
                </a:solidFill>
              </a:rPr>
              <a:t>Spill kit</a:t>
            </a:r>
          </a:p>
        </p:txBody>
      </p:sp>
    </p:spTree>
    <p:extLst>
      <p:ext uri="{BB962C8B-B14F-4D97-AF65-F5344CB8AC3E}">
        <p14:creationId xmlns:p14="http://schemas.microsoft.com/office/powerpoint/2010/main" val="1714345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B7EEB-377F-A444-D268-7F58690585A0}"/>
              </a:ext>
            </a:extLst>
          </p:cNvPr>
          <p:cNvSpPr>
            <a:spLocks noGrp="1"/>
          </p:cNvSpPr>
          <p:nvPr>
            <p:ph type="title"/>
          </p:nvPr>
        </p:nvSpPr>
        <p:spPr>
          <a:xfrm>
            <a:off x="711202" y="319425"/>
            <a:ext cx="10972800" cy="2561552"/>
          </a:xfrm>
          <a:effectLst>
            <a:glow rad="127000">
              <a:schemeClr val="accent1">
                <a:alpha val="92000"/>
              </a:schemeClr>
            </a:glow>
          </a:effectLst>
        </p:spPr>
        <p:txBody>
          <a:bodyPr>
            <a:normAutofit fontScale="90000"/>
          </a:bodyPr>
          <a:lstStyle/>
          <a:p>
            <a:br>
              <a:rPr lang="pt-BR" b="1" i="0" dirty="0">
                <a:effectLst/>
                <a:latin typeface="Calibri" panose="020F0502020204030204" pitchFamily="34" charset="0"/>
                <a:ea typeface="Calibri" panose="020F0502020204030204" pitchFamily="34" charset="0"/>
                <a:cs typeface="Calibri" panose="020F0502020204030204" pitchFamily="34" charset="0"/>
              </a:rPr>
            </a:br>
            <a:br>
              <a:rPr lang="pt-BR" b="1" i="0" dirty="0">
                <a:effectLst/>
                <a:latin typeface="Calibri" panose="020F0502020204030204" pitchFamily="34" charset="0"/>
                <a:ea typeface="Calibri" panose="020F0502020204030204" pitchFamily="34" charset="0"/>
                <a:cs typeface="Calibri" panose="020F0502020204030204" pitchFamily="34" charset="0"/>
              </a:rPr>
            </a:br>
            <a:r>
              <a:rPr lang="en-US" sz="4400" dirty="0"/>
              <a:t>Do you count these containers towards your aggregate storage volume?</a:t>
            </a:r>
            <a:br>
              <a:rPr lang="en-US" sz="4400" dirty="0"/>
            </a:br>
            <a:br>
              <a:rPr lang="en-US" dirty="0"/>
            </a:br>
            <a:endParaRPr lang="en-US" dirty="0"/>
          </a:p>
        </p:txBody>
      </p:sp>
      <p:sp>
        <p:nvSpPr>
          <p:cNvPr id="3" name="Text Placeholder 2">
            <a:extLst>
              <a:ext uri="{FF2B5EF4-FFF2-40B4-BE49-F238E27FC236}">
                <a16:creationId xmlns:a16="http://schemas.microsoft.com/office/drawing/2014/main" id="{71712B54-2389-1C7A-C658-D741B76CEA68}"/>
              </a:ext>
            </a:extLst>
          </p:cNvPr>
          <p:cNvSpPr>
            <a:spLocks noGrp="1"/>
          </p:cNvSpPr>
          <p:nvPr>
            <p:ph type="body" sz="half" idx="1"/>
          </p:nvPr>
        </p:nvSpPr>
        <p:spPr/>
        <p:txBody>
          <a:bodyPr>
            <a:normAutofit/>
          </a:bodyPr>
          <a:lstStyle/>
          <a:p>
            <a:endParaRPr lang="en-US" b="1"/>
          </a:p>
          <a:p>
            <a:endParaRPr lang="en-US" b="1"/>
          </a:p>
          <a:p>
            <a:endParaRPr lang="en-US"/>
          </a:p>
        </p:txBody>
      </p:sp>
      <p:pic>
        <p:nvPicPr>
          <p:cNvPr id="7" name="Content Placeholder 6" descr="A picture containing sky, ground, outdoor, day&#10;&#10;Description automatically generated">
            <a:extLst>
              <a:ext uri="{FF2B5EF4-FFF2-40B4-BE49-F238E27FC236}">
                <a16:creationId xmlns:a16="http://schemas.microsoft.com/office/drawing/2014/main" id="{39608C34-3804-33B8-2B75-82E97CAFF32A}"/>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b="-3"/>
          <a:stretch/>
        </p:blipFill>
        <p:spPr>
          <a:xfrm>
            <a:off x="6096000" y="2290449"/>
            <a:ext cx="4858693" cy="3835715"/>
          </a:xfrm>
          <a:prstGeom prst="rect">
            <a:avLst/>
          </a:prstGeom>
          <a:solidFill>
            <a:schemeClr val="accent1"/>
          </a:solidFill>
          <a:ln w="25400">
            <a:solidFill>
              <a:schemeClr val="accent1"/>
            </a:solidFill>
          </a:ln>
          <a:effectLst>
            <a:outerShdw blurRad="50800" dist="25400" dir="5400000" algn="ctr" rotWithShape="0">
              <a:srgbClr val="000000">
                <a:alpha val="43137"/>
              </a:srgbClr>
            </a:outerShdw>
          </a:effectLst>
        </p:spPr>
      </p:pic>
      <p:pic>
        <p:nvPicPr>
          <p:cNvPr id="5" name="Picture 4" descr="A picture containing sky, ground, outdoor, dirt&#10;&#10;AI-generated content may be incorrect.">
            <a:extLst>
              <a:ext uri="{FF2B5EF4-FFF2-40B4-BE49-F238E27FC236}">
                <a16:creationId xmlns:a16="http://schemas.microsoft.com/office/drawing/2014/main" id="{6BCB2EDC-97C9-306A-5A46-0EF126D7F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857" y="2290450"/>
            <a:ext cx="5114285" cy="3835714"/>
          </a:xfrm>
          <a:prstGeom prst="rect">
            <a:avLst/>
          </a:prstGeom>
          <a:ln w="25400">
            <a:solidFill>
              <a:schemeClr val="accent1"/>
            </a:solidFill>
          </a:ln>
        </p:spPr>
      </p:pic>
      <p:sp>
        <p:nvSpPr>
          <p:cNvPr id="6" name="Rectangle: Rounded Corners 5">
            <a:extLst>
              <a:ext uri="{FF2B5EF4-FFF2-40B4-BE49-F238E27FC236}">
                <a16:creationId xmlns:a16="http://schemas.microsoft.com/office/drawing/2014/main" id="{DF1D6DF1-6863-EE7E-9CB4-FC7D0A7C0FB2}"/>
              </a:ext>
            </a:extLst>
          </p:cNvPr>
          <p:cNvSpPr/>
          <p:nvPr/>
        </p:nvSpPr>
        <p:spPr>
          <a:xfrm>
            <a:off x="6751529" y="2290450"/>
            <a:ext cx="3945698" cy="10414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t>Do you need to include every drum in your inventory list?</a:t>
            </a:r>
          </a:p>
        </p:txBody>
      </p:sp>
      <p:sp>
        <p:nvSpPr>
          <p:cNvPr id="4" name="Rectangle 3">
            <a:extLst>
              <a:ext uri="{FF2B5EF4-FFF2-40B4-BE49-F238E27FC236}">
                <a16:creationId xmlns:a16="http://schemas.microsoft.com/office/drawing/2014/main" id="{165B4DBA-FEEC-9D83-D4A2-C90594E5B2B5}"/>
              </a:ext>
            </a:extLst>
          </p:cNvPr>
          <p:cNvSpPr/>
          <p:nvPr/>
        </p:nvSpPr>
        <p:spPr>
          <a:xfrm>
            <a:off x="926927" y="4734838"/>
            <a:ext cx="4809994"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t>Should the facility include these </a:t>
            </a:r>
            <a:r>
              <a:rPr lang="en-US" altLang="en-US" b="1"/>
              <a:t>mobile/portable containers </a:t>
            </a:r>
            <a:r>
              <a:rPr lang="en-US" altLang="en-US"/>
              <a:t>in</a:t>
            </a:r>
            <a:r>
              <a:rPr lang="en-US"/>
              <a:t> their SPCC plan?</a:t>
            </a:r>
          </a:p>
        </p:txBody>
      </p:sp>
    </p:spTree>
    <p:extLst>
      <p:ext uri="{BB962C8B-B14F-4D97-AF65-F5344CB8AC3E}">
        <p14:creationId xmlns:p14="http://schemas.microsoft.com/office/powerpoint/2010/main" val="38436180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9040C-F975-7F1A-8886-1A0F184310D8}"/>
              </a:ext>
            </a:extLst>
          </p:cNvPr>
          <p:cNvSpPr>
            <a:spLocks noGrp="1"/>
          </p:cNvSpPr>
          <p:nvPr>
            <p:ph type="title"/>
          </p:nvPr>
        </p:nvSpPr>
        <p:spPr/>
        <p:txBody>
          <a:bodyPr/>
          <a:lstStyle/>
          <a:p>
            <a:r>
              <a:rPr lang="en-US" dirty="0"/>
              <a:t>Oil-Filled Operational Equipment</a:t>
            </a:r>
          </a:p>
        </p:txBody>
      </p:sp>
      <p:sp>
        <p:nvSpPr>
          <p:cNvPr id="3" name="Content Placeholder 2">
            <a:extLst>
              <a:ext uri="{FF2B5EF4-FFF2-40B4-BE49-F238E27FC236}">
                <a16:creationId xmlns:a16="http://schemas.microsoft.com/office/drawing/2014/main" id="{47A023EC-0EC1-1F08-90E6-E717A1E2F75E}"/>
              </a:ext>
            </a:extLst>
          </p:cNvPr>
          <p:cNvSpPr>
            <a:spLocks noGrp="1"/>
          </p:cNvSpPr>
          <p:nvPr>
            <p:ph idx="1"/>
          </p:nvPr>
        </p:nvSpPr>
        <p:spPr>
          <a:xfrm>
            <a:off x="838200" y="1910328"/>
            <a:ext cx="10525148" cy="4013321"/>
          </a:xfrm>
        </p:spPr>
        <p:txBody>
          <a:bodyPr>
            <a:normAutofit/>
          </a:bodyPr>
          <a:lstStyle/>
          <a:p>
            <a:r>
              <a:rPr lang="en-US" dirty="0"/>
              <a:t>Oil used for/in the operation of that equipment</a:t>
            </a:r>
          </a:p>
          <a:p>
            <a:r>
              <a:rPr lang="en-US" dirty="0">
                <a:ea typeface="Aptos" panose="020B0004020202020204" pitchFamily="34" charset="0"/>
              </a:rPr>
              <a:t>I</a:t>
            </a:r>
            <a:r>
              <a:rPr lang="en-US" dirty="0">
                <a:effectLst/>
                <a:ea typeface="Aptos" panose="020B0004020202020204" pitchFamily="34" charset="0"/>
              </a:rPr>
              <a:t>s not considered a bulk storage container</a:t>
            </a:r>
          </a:p>
          <a:p>
            <a:r>
              <a:rPr lang="en-US" dirty="0"/>
              <a:t>General containment requirement with exceptions</a:t>
            </a:r>
          </a:p>
        </p:txBody>
      </p:sp>
      <p:pic>
        <p:nvPicPr>
          <p:cNvPr id="5" name="Picture 4">
            <a:extLst>
              <a:ext uri="{FF2B5EF4-FFF2-40B4-BE49-F238E27FC236}">
                <a16:creationId xmlns:a16="http://schemas.microsoft.com/office/drawing/2014/main" id="{10B9273D-B147-14D1-E18F-4129DEF49B2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366336" y="3418793"/>
            <a:ext cx="3971544" cy="2837999"/>
          </a:xfrm>
          <a:prstGeom prst="rect">
            <a:avLst/>
          </a:prstGeom>
        </p:spPr>
      </p:pic>
      <p:pic>
        <p:nvPicPr>
          <p:cNvPr id="4" name="Picture 3">
            <a:extLst>
              <a:ext uri="{FF2B5EF4-FFF2-40B4-BE49-F238E27FC236}">
                <a16:creationId xmlns:a16="http://schemas.microsoft.com/office/drawing/2014/main" id="{494AC70F-D44C-046B-9185-8BF71D1A232A}"/>
              </a:ext>
            </a:extLst>
          </p:cNvPr>
          <p:cNvPicPr>
            <a:picLocks noChangeAspect="1"/>
          </p:cNvPicPr>
          <p:nvPr/>
        </p:nvPicPr>
        <p:blipFill>
          <a:blip r:embed="rId5"/>
          <a:stretch>
            <a:fillRect/>
          </a:stretch>
        </p:blipFill>
        <p:spPr>
          <a:xfrm>
            <a:off x="5895126" y="3676650"/>
            <a:ext cx="3469420" cy="2608949"/>
          </a:xfrm>
          <a:prstGeom prst="rect">
            <a:avLst/>
          </a:prstGeom>
        </p:spPr>
      </p:pic>
      <p:sp>
        <p:nvSpPr>
          <p:cNvPr id="8" name="TextBox 7">
            <a:extLst>
              <a:ext uri="{FF2B5EF4-FFF2-40B4-BE49-F238E27FC236}">
                <a16:creationId xmlns:a16="http://schemas.microsoft.com/office/drawing/2014/main" id="{D5491BF4-F513-C69F-818A-079C7C1C8B8E}"/>
              </a:ext>
            </a:extLst>
          </p:cNvPr>
          <p:cNvSpPr txBox="1"/>
          <p:nvPr/>
        </p:nvSpPr>
        <p:spPr>
          <a:xfrm>
            <a:off x="10231973" y="6037706"/>
            <a:ext cx="1757855" cy="369332"/>
          </a:xfrm>
          <a:prstGeom prst="rect">
            <a:avLst/>
          </a:prstGeom>
          <a:noFill/>
        </p:spPr>
        <p:txBody>
          <a:bodyPr wrap="square">
            <a:spAutoFit/>
          </a:bodyPr>
          <a:lstStyle/>
          <a:p>
            <a:r>
              <a:rPr lang="en-US"/>
              <a:t>40 CFR 112.7(k)</a:t>
            </a:r>
          </a:p>
        </p:txBody>
      </p:sp>
    </p:spTree>
    <p:extLst>
      <p:ext uri="{BB962C8B-B14F-4D97-AF65-F5344CB8AC3E}">
        <p14:creationId xmlns:p14="http://schemas.microsoft.com/office/powerpoint/2010/main" val="17322973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building, outdoor, ground&#10;&#10;AI-generated content may be incorrect.">
            <a:extLst>
              <a:ext uri="{FF2B5EF4-FFF2-40B4-BE49-F238E27FC236}">
                <a16:creationId xmlns:a16="http://schemas.microsoft.com/office/drawing/2014/main" id="{205A70F9-F87D-700F-08B7-87C2EC3B06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4099781"/>
            <a:ext cx="2894856" cy="2171142"/>
          </a:xfrm>
          <a:prstGeom prst="rect">
            <a:avLst/>
          </a:prstGeom>
          <a:ln w="25400">
            <a:solidFill>
              <a:schemeClr val="accent1"/>
            </a:solidFill>
          </a:ln>
        </p:spPr>
      </p:pic>
      <p:sp>
        <p:nvSpPr>
          <p:cNvPr id="2" name="Title 1">
            <a:extLst>
              <a:ext uri="{FF2B5EF4-FFF2-40B4-BE49-F238E27FC236}">
                <a16:creationId xmlns:a16="http://schemas.microsoft.com/office/drawing/2014/main" id="{CACC5E7C-62AA-6B7F-1C6C-2104EFA75412}"/>
              </a:ext>
            </a:extLst>
          </p:cNvPr>
          <p:cNvSpPr>
            <a:spLocks noGrp="1"/>
          </p:cNvSpPr>
          <p:nvPr>
            <p:ph type="title"/>
          </p:nvPr>
        </p:nvSpPr>
        <p:spPr>
          <a:xfrm>
            <a:off x="839788" y="1145893"/>
            <a:ext cx="5256212" cy="823911"/>
          </a:xfrm>
        </p:spPr>
        <p:txBody>
          <a:bodyPr/>
          <a:lstStyle/>
          <a:p>
            <a:r>
              <a:rPr lang="en-US" dirty="0"/>
              <a:t>Transfers</a:t>
            </a:r>
          </a:p>
        </p:txBody>
      </p:sp>
      <p:sp>
        <p:nvSpPr>
          <p:cNvPr id="5" name="Text Placeholder 4">
            <a:extLst>
              <a:ext uri="{FF2B5EF4-FFF2-40B4-BE49-F238E27FC236}">
                <a16:creationId xmlns:a16="http://schemas.microsoft.com/office/drawing/2014/main" id="{B7B6BDC2-8379-FD82-59A2-216B14597048}"/>
              </a:ext>
            </a:extLst>
          </p:cNvPr>
          <p:cNvSpPr>
            <a:spLocks noGrp="1"/>
          </p:cNvSpPr>
          <p:nvPr>
            <p:ph type="body" idx="1"/>
          </p:nvPr>
        </p:nvSpPr>
        <p:spPr/>
        <p:txBody>
          <a:bodyPr>
            <a:normAutofit lnSpcReduction="10000"/>
          </a:bodyPr>
          <a:lstStyle/>
          <a:p>
            <a:r>
              <a:rPr lang="en-US" dirty="0"/>
              <a:t>Loading/Unloading Areas </a:t>
            </a:r>
          </a:p>
        </p:txBody>
      </p:sp>
      <p:sp>
        <p:nvSpPr>
          <p:cNvPr id="6" name="Content Placeholder 5">
            <a:extLst>
              <a:ext uri="{FF2B5EF4-FFF2-40B4-BE49-F238E27FC236}">
                <a16:creationId xmlns:a16="http://schemas.microsoft.com/office/drawing/2014/main" id="{893C5429-ABCB-68F7-D851-88A3C9ABDA6A}"/>
              </a:ext>
            </a:extLst>
          </p:cNvPr>
          <p:cNvSpPr>
            <a:spLocks noGrp="1"/>
          </p:cNvSpPr>
          <p:nvPr>
            <p:ph sz="half" idx="2"/>
          </p:nvPr>
        </p:nvSpPr>
        <p:spPr>
          <a:xfrm>
            <a:off x="839788" y="2789499"/>
            <a:ext cx="5157787" cy="506151"/>
          </a:xfrm>
        </p:spPr>
        <p:txBody>
          <a:bodyPr>
            <a:normAutofit/>
          </a:bodyPr>
          <a:lstStyle/>
          <a:p>
            <a:r>
              <a:rPr lang="en-US"/>
              <a:t>General containment</a:t>
            </a:r>
          </a:p>
        </p:txBody>
      </p:sp>
      <p:sp>
        <p:nvSpPr>
          <p:cNvPr id="7" name="Text Placeholder 6">
            <a:extLst>
              <a:ext uri="{FF2B5EF4-FFF2-40B4-BE49-F238E27FC236}">
                <a16:creationId xmlns:a16="http://schemas.microsoft.com/office/drawing/2014/main" id="{C04D7BDA-2DE3-D376-12FF-E0776483D374}"/>
              </a:ext>
            </a:extLst>
          </p:cNvPr>
          <p:cNvSpPr>
            <a:spLocks noGrp="1"/>
          </p:cNvSpPr>
          <p:nvPr>
            <p:ph type="body" sz="quarter" idx="3"/>
          </p:nvPr>
        </p:nvSpPr>
        <p:spPr>
          <a:xfrm>
            <a:off x="6797674" y="934145"/>
            <a:ext cx="5183188" cy="398724"/>
          </a:xfrm>
        </p:spPr>
        <p:txBody>
          <a:bodyPr>
            <a:normAutofit lnSpcReduction="10000"/>
          </a:bodyPr>
          <a:lstStyle/>
          <a:p>
            <a:r>
              <a:rPr lang="en-US" dirty="0"/>
              <a:t>Loading/Unloading Racks 112.8</a:t>
            </a:r>
          </a:p>
        </p:txBody>
      </p:sp>
      <p:sp>
        <p:nvSpPr>
          <p:cNvPr id="8" name="Content Placeholder 7">
            <a:extLst>
              <a:ext uri="{FF2B5EF4-FFF2-40B4-BE49-F238E27FC236}">
                <a16:creationId xmlns:a16="http://schemas.microsoft.com/office/drawing/2014/main" id="{CFA268CC-5805-8B4F-E611-41B3166A78D4}"/>
              </a:ext>
            </a:extLst>
          </p:cNvPr>
          <p:cNvSpPr>
            <a:spLocks noGrp="1"/>
          </p:cNvSpPr>
          <p:nvPr>
            <p:ph sz="quarter" idx="4"/>
          </p:nvPr>
        </p:nvSpPr>
        <p:spPr>
          <a:xfrm>
            <a:off x="6797674" y="1342492"/>
            <a:ext cx="5183188" cy="2894013"/>
          </a:xfrm>
        </p:spPr>
        <p:txBody>
          <a:bodyPr>
            <a:normAutofit/>
          </a:bodyPr>
          <a:lstStyle/>
          <a:p>
            <a:r>
              <a:rPr lang="en-US" dirty="0"/>
              <a:t>Specific (</a:t>
            </a:r>
            <a:r>
              <a:rPr lang="en-US" b="1" dirty="0"/>
              <a:t>sized</a:t>
            </a:r>
            <a:r>
              <a:rPr lang="en-US" dirty="0"/>
              <a:t>) containment</a:t>
            </a:r>
          </a:p>
          <a:p>
            <a:r>
              <a:rPr lang="en-US" dirty="0"/>
              <a:t>Loading/unloading arm</a:t>
            </a:r>
          </a:p>
          <a:p>
            <a:r>
              <a:rPr lang="en-US" dirty="0"/>
              <a:t>Visual inspections</a:t>
            </a:r>
          </a:p>
          <a:p>
            <a:r>
              <a:rPr lang="en-US" dirty="0"/>
              <a:t>Warning signs, wheel chock, interlock system</a:t>
            </a:r>
          </a:p>
        </p:txBody>
      </p:sp>
      <p:pic>
        <p:nvPicPr>
          <p:cNvPr id="12" name="Picture 11" descr="A picture containing building&#10;&#10;AI-generated content may be incorrect.">
            <a:extLst>
              <a:ext uri="{FF2B5EF4-FFF2-40B4-BE49-F238E27FC236}">
                <a16:creationId xmlns:a16="http://schemas.microsoft.com/office/drawing/2014/main" id="{55FDEBD9-918E-6594-23B5-DF83A30AF8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9435607" y="3933063"/>
            <a:ext cx="2515583" cy="1886687"/>
          </a:xfrm>
          <a:prstGeom prst="rect">
            <a:avLst/>
          </a:prstGeom>
          <a:ln w="25400">
            <a:solidFill>
              <a:schemeClr val="accent1"/>
            </a:solidFill>
          </a:ln>
        </p:spPr>
      </p:pic>
      <p:pic>
        <p:nvPicPr>
          <p:cNvPr id="13" name="Image 2" descr="image">
            <a:extLst>
              <a:ext uri="{FF2B5EF4-FFF2-40B4-BE49-F238E27FC236}">
                <a16:creationId xmlns:a16="http://schemas.microsoft.com/office/drawing/2014/main" id="{9F85CF3E-BFA7-62D8-8386-24C12FB209B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83419" y="3292875"/>
            <a:ext cx="2376588" cy="3167062"/>
          </a:xfrm>
          <a:prstGeom prst="rect">
            <a:avLst/>
          </a:prstGeom>
          <a:noFill/>
          <a:ln w="25400">
            <a:solidFill>
              <a:schemeClr val="accent1"/>
            </a:solidFill>
          </a:ln>
        </p:spPr>
      </p:pic>
    </p:spTree>
    <p:extLst>
      <p:ext uri="{BB962C8B-B14F-4D97-AF65-F5344CB8AC3E}">
        <p14:creationId xmlns:p14="http://schemas.microsoft.com/office/powerpoint/2010/main" val="26748398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F322B3-13B0-BCC2-5B76-5B7B1FC328E8}"/>
              </a:ext>
            </a:extLst>
          </p:cNvPr>
          <p:cNvSpPr>
            <a:spLocks noGrp="1"/>
          </p:cNvSpPr>
          <p:nvPr>
            <p:ph type="title"/>
          </p:nvPr>
        </p:nvSpPr>
        <p:spPr>
          <a:xfrm>
            <a:off x="651369" y="681037"/>
            <a:ext cx="11853165" cy="1356105"/>
          </a:xfrm>
        </p:spPr>
        <p:txBody>
          <a:bodyPr>
            <a:normAutofit fontScale="90000"/>
          </a:bodyPr>
          <a:lstStyle/>
          <a:p>
            <a:br>
              <a:rPr lang="en-US" sz="4400" b="1" dirty="0"/>
            </a:br>
            <a:br>
              <a:rPr lang="en-US" sz="4400" b="1" dirty="0"/>
            </a:br>
            <a:r>
              <a:rPr lang="en-US" sz="4400" b="1" dirty="0"/>
              <a:t>SPCC Plan p</a:t>
            </a:r>
            <a:r>
              <a:rPr lang="en-US" dirty="0"/>
              <a:t>reparation, reviews and amendments</a:t>
            </a:r>
            <a:br>
              <a:rPr lang="en-US" dirty="0"/>
            </a:br>
            <a:br>
              <a:rPr lang="en-US" sz="4400" dirty="0"/>
            </a:br>
            <a:endParaRPr lang="en-US" dirty="0"/>
          </a:p>
        </p:txBody>
      </p:sp>
      <p:sp>
        <p:nvSpPr>
          <p:cNvPr id="5" name="Content Placeholder 4">
            <a:extLst>
              <a:ext uri="{FF2B5EF4-FFF2-40B4-BE49-F238E27FC236}">
                <a16:creationId xmlns:a16="http://schemas.microsoft.com/office/drawing/2014/main" id="{EE979AAD-6C8C-169B-150D-C3724813C9BE}"/>
              </a:ext>
            </a:extLst>
          </p:cNvPr>
          <p:cNvSpPr>
            <a:spLocks noGrp="1"/>
          </p:cNvSpPr>
          <p:nvPr>
            <p:ph sz="half" idx="1"/>
          </p:nvPr>
        </p:nvSpPr>
        <p:spPr>
          <a:xfrm>
            <a:off x="620889" y="2257063"/>
            <a:ext cx="5398911" cy="3919900"/>
          </a:xfrm>
        </p:spPr>
        <p:txBody>
          <a:bodyPr vert="horz" lIns="91440" tIns="45720" rIns="91440" bIns="45720" rtlCol="0" anchor="t">
            <a:normAutofit/>
          </a:bodyPr>
          <a:lstStyle/>
          <a:p>
            <a:r>
              <a:rPr lang="en-US" sz="2800" dirty="0"/>
              <a:t>Must prepare in writing and implement a SPCC Plan            </a:t>
            </a:r>
            <a:r>
              <a:rPr lang="en-US" dirty="0"/>
              <a:t>(</a:t>
            </a:r>
            <a:r>
              <a:rPr lang="en-US" sz="2800" dirty="0">
                <a:hlinkClick r:id="rId3"/>
              </a:rPr>
              <a:t>§ 112.7</a:t>
            </a:r>
            <a:r>
              <a:rPr lang="en-US" sz="2800" dirty="0"/>
              <a:t>) </a:t>
            </a:r>
            <a:endParaRPr lang="en-US" dirty="0"/>
          </a:p>
          <a:p>
            <a:r>
              <a:rPr lang="en-US" dirty="0"/>
              <a:t>New Operations 112.3(b)</a:t>
            </a:r>
          </a:p>
          <a:p>
            <a:pPr lvl="1"/>
            <a:r>
              <a:rPr lang="en-US" dirty="0"/>
              <a:t> six months to prepare and implement</a:t>
            </a:r>
          </a:p>
          <a:p>
            <a:endParaRPr lang="en-US" dirty="0"/>
          </a:p>
          <a:p>
            <a:endParaRPr lang="en-US" dirty="0">
              <a:cs typeface="Segoe UI"/>
            </a:endParaRPr>
          </a:p>
        </p:txBody>
      </p:sp>
      <p:sp>
        <p:nvSpPr>
          <p:cNvPr id="6" name="Content Placeholder 5">
            <a:extLst>
              <a:ext uri="{FF2B5EF4-FFF2-40B4-BE49-F238E27FC236}">
                <a16:creationId xmlns:a16="http://schemas.microsoft.com/office/drawing/2014/main" id="{A3DFA38D-EBE8-77D2-639F-B191CF36CF39}"/>
              </a:ext>
            </a:extLst>
          </p:cNvPr>
          <p:cNvSpPr>
            <a:spLocks noGrp="1"/>
          </p:cNvSpPr>
          <p:nvPr>
            <p:ph sz="half" idx="2"/>
          </p:nvPr>
        </p:nvSpPr>
        <p:spPr>
          <a:xfrm>
            <a:off x="6172202" y="2257063"/>
            <a:ext cx="5681131" cy="3919900"/>
          </a:xfrm>
        </p:spPr>
        <p:txBody>
          <a:bodyPr>
            <a:normAutofit/>
          </a:bodyPr>
          <a:lstStyle/>
          <a:p>
            <a:r>
              <a:rPr lang="en-US" dirty="0">
                <a:ea typeface="Calibri" panose="020F0502020204030204" pitchFamily="34" charset="0"/>
                <a:cs typeface="Calibri" panose="020F0502020204030204" pitchFamily="34" charset="0"/>
              </a:rPr>
              <a:t>Good engineering               practices</a:t>
            </a:r>
          </a:p>
          <a:p>
            <a:endParaRPr lang="en-US" dirty="0"/>
          </a:p>
          <a:p>
            <a:r>
              <a:rPr lang="en-US" dirty="0"/>
              <a:t>Full approval of         management</a:t>
            </a:r>
          </a:p>
        </p:txBody>
      </p:sp>
      <p:pic>
        <p:nvPicPr>
          <p:cNvPr id="7" name="Picture 2" descr="When should you update your SPCC Plan &amp; can you do it yourself?">
            <a:extLst>
              <a:ext uri="{FF2B5EF4-FFF2-40B4-BE49-F238E27FC236}">
                <a16:creationId xmlns:a16="http://schemas.microsoft.com/office/drawing/2014/main" id="{245630D8-12DB-EA81-175A-52E66476A21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450703" y="3833469"/>
            <a:ext cx="1724025" cy="2209800"/>
          </a:xfrm>
          <a:prstGeom prst="rect">
            <a:avLst/>
          </a:prstGeom>
          <a:solidFill>
            <a:srgbClr val="FFFFFF"/>
          </a:solidFill>
        </p:spPr>
      </p:pic>
    </p:spTree>
    <p:extLst>
      <p:ext uri="{BB962C8B-B14F-4D97-AF65-F5344CB8AC3E}">
        <p14:creationId xmlns:p14="http://schemas.microsoft.com/office/powerpoint/2010/main" val="2472942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8147DE8-AF9F-0B17-D461-044A2AA14439}"/>
              </a:ext>
            </a:extLst>
          </p:cNvPr>
          <p:cNvSpPr>
            <a:spLocks noGrp="1"/>
          </p:cNvSpPr>
          <p:nvPr>
            <p:ph type="title"/>
          </p:nvPr>
        </p:nvSpPr>
        <p:spPr>
          <a:xfrm>
            <a:off x="711200" y="1142163"/>
            <a:ext cx="10972800" cy="701180"/>
          </a:xfrm>
        </p:spPr>
        <p:txBody>
          <a:bodyPr anchor="ctr">
            <a:normAutofit fontScale="90000"/>
          </a:bodyPr>
          <a:lstStyle/>
          <a:p>
            <a:br>
              <a:rPr lang="en-US" sz="2400" b="1" dirty="0"/>
            </a:br>
            <a:br>
              <a:rPr lang="en-US" sz="2400" b="1" dirty="0"/>
            </a:br>
            <a:r>
              <a:rPr lang="en-US" sz="3600" b="1" dirty="0">
                <a:ea typeface="Calibri" panose="020F0502020204030204" pitchFamily="34" charset="0"/>
                <a:cs typeface="Calibri" panose="020F0502020204030204" pitchFamily="34" charset="0"/>
              </a:rPr>
              <a:t>SPCC Plan p</a:t>
            </a:r>
            <a:r>
              <a:rPr lang="en-US" sz="3600" dirty="0"/>
              <a:t>reparation, reviews and amendments </a:t>
            </a:r>
            <a:r>
              <a:rPr lang="en-US" sz="3600" b="1" dirty="0">
                <a:ea typeface="Calibri" panose="020F0502020204030204" pitchFamily="34" charset="0"/>
                <a:cs typeface="Calibri" panose="020F0502020204030204" pitchFamily="34" charset="0"/>
              </a:rPr>
              <a:t>- Continued</a:t>
            </a:r>
            <a:br>
              <a:rPr lang="en-US" sz="3600" b="1" dirty="0">
                <a:ea typeface="Calibri" panose="020F0502020204030204" pitchFamily="34" charset="0"/>
                <a:cs typeface="Calibri" panose="020F0502020204030204" pitchFamily="34" charset="0"/>
              </a:rPr>
            </a:br>
            <a:endParaRPr lang="en-US" sz="3600" b="1" dirty="0">
              <a:ea typeface="Calibri" panose="020F0502020204030204" pitchFamily="34" charset="0"/>
              <a:cs typeface="Calibri" panose="020F0502020204030204" pitchFamily="34" charset="0"/>
            </a:endParaRPr>
          </a:p>
        </p:txBody>
      </p:sp>
      <p:sp>
        <p:nvSpPr>
          <p:cNvPr id="4" name="Content Placeholder 3">
            <a:extLst>
              <a:ext uri="{FF2B5EF4-FFF2-40B4-BE49-F238E27FC236}">
                <a16:creationId xmlns:a16="http://schemas.microsoft.com/office/drawing/2014/main" id="{BFCE02B4-991B-1FE3-A45D-A3372210729D}"/>
              </a:ext>
            </a:extLst>
          </p:cNvPr>
          <p:cNvSpPr>
            <a:spLocks noGrp="1"/>
          </p:cNvSpPr>
          <p:nvPr>
            <p:ph type="body" sz="half" idx="1"/>
          </p:nvPr>
        </p:nvSpPr>
        <p:spPr>
          <a:xfrm>
            <a:off x="609600" y="1600201"/>
            <a:ext cx="5384800" cy="4525963"/>
          </a:xfrm>
        </p:spPr>
        <p:txBody>
          <a:bodyPr>
            <a:normAutofit lnSpcReduction="10000"/>
          </a:bodyPr>
          <a:lstStyle/>
          <a:p>
            <a:pPr marL="0" indent="0">
              <a:buNone/>
            </a:pPr>
            <a:endParaRPr lang="en-US" b="1" i="0" dirty="0"/>
          </a:p>
          <a:p>
            <a:endParaRPr lang="en-US" i="0" dirty="0">
              <a:effectLst/>
            </a:endParaRPr>
          </a:p>
          <a:p>
            <a:r>
              <a:rPr lang="en-US" dirty="0"/>
              <a:t>A</a:t>
            </a:r>
            <a:r>
              <a:rPr lang="en-US" dirty="0">
                <a:effectLst/>
              </a:rPr>
              <a:t> licensed Professional Engineer must review and certify a Plan</a:t>
            </a:r>
          </a:p>
          <a:p>
            <a:r>
              <a:rPr lang="en-US" dirty="0"/>
              <a:t>Have a Professional Engineer certify any technical amendments</a:t>
            </a:r>
            <a:endParaRPr lang="en-US" dirty="0">
              <a:effectLst/>
            </a:endParaRPr>
          </a:p>
          <a:p>
            <a:r>
              <a:rPr lang="en-US" dirty="0"/>
              <a:t>Review and evaluation of the SPCC Plan at least once every five years  </a:t>
            </a:r>
            <a:endParaRPr lang="en-US" dirty="0">
              <a:effectLst/>
            </a:endParaRPr>
          </a:p>
          <a:p>
            <a:endParaRPr lang="en-US" dirty="0">
              <a:effectLst/>
            </a:endParaRPr>
          </a:p>
          <a:p>
            <a:endParaRPr lang="en-US" altLang="en-US" dirty="0"/>
          </a:p>
          <a:p>
            <a:endParaRPr lang="en-US" b="1" i="0" u="none" strike="noStrike" baseline="0" dirty="0"/>
          </a:p>
        </p:txBody>
      </p:sp>
      <p:pic>
        <p:nvPicPr>
          <p:cNvPr id="2" name="Content Placeholder 9" descr="Diagram&#10;&#10;Description automatically generated">
            <a:extLst>
              <a:ext uri="{FF2B5EF4-FFF2-40B4-BE49-F238E27FC236}">
                <a16:creationId xmlns:a16="http://schemas.microsoft.com/office/drawing/2014/main" id="{45D23CE2-39D7-FF01-B191-D565161F03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7600" y="2119853"/>
            <a:ext cx="5384800" cy="3486658"/>
          </a:xfrm>
          <a:prstGeom prst="rect">
            <a:avLst/>
          </a:prstGeom>
          <a:noFill/>
          <a:ln w="25400">
            <a:solidFill>
              <a:schemeClr val="accent1"/>
            </a:solidFill>
          </a:ln>
        </p:spPr>
      </p:pic>
    </p:spTree>
    <p:extLst>
      <p:ext uri="{BB962C8B-B14F-4D97-AF65-F5344CB8AC3E}">
        <p14:creationId xmlns:p14="http://schemas.microsoft.com/office/powerpoint/2010/main" val="1100019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0C5A5-4742-5A12-3A92-B9F0FFA9B693}"/>
              </a:ext>
            </a:extLst>
          </p:cNvPr>
          <p:cNvSpPr>
            <a:spLocks noGrp="1"/>
          </p:cNvSpPr>
          <p:nvPr>
            <p:ph type="title"/>
          </p:nvPr>
        </p:nvSpPr>
        <p:spPr/>
        <p:txBody>
          <a:bodyPr/>
          <a:lstStyle/>
          <a:p>
            <a:r>
              <a:rPr lang="en-US"/>
              <a:t>Reviews and Amendments</a:t>
            </a:r>
          </a:p>
        </p:txBody>
      </p:sp>
      <p:sp>
        <p:nvSpPr>
          <p:cNvPr id="5" name="Text Placeholder 4">
            <a:extLst>
              <a:ext uri="{FF2B5EF4-FFF2-40B4-BE49-F238E27FC236}">
                <a16:creationId xmlns:a16="http://schemas.microsoft.com/office/drawing/2014/main" id="{BF51E19F-8116-5221-CB87-6BE2AE23257E}"/>
              </a:ext>
            </a:extLst>
          </p:cNvPr>
          <p:cNvSpPr>
            <a:spLocks noGrp="1"/>
          </p:cNvSpPr>
          <p:nvPr>
            <p:ph type="body" idx="1"/>
          </p:nvPr>
        </p:nvSpPr>
        <p:spPr/>
        <p:txBody>
          <a:bodyPr/>
          <a:lstStyle/>
          <a:p>
            <a:r>
              <a:rPr lang="en-US" dirty="0"/>
              <a:t>By Regional Administrator</a:t>
            </a:r>
          </a:p>
        </p:txBody>
      </p:sp>
      <p:sp>
        <p:nvSpPr>
          <p:cNvPr id="3" name="Content Placeholder 2">
            <a:extLst>
              <a:ext uri="{FF2B5EF4-FFF2-40B4-BE49-F238E27FC236}">
                <a16:creationId xmlns:a16="http://schemas.microsoft.com/office/drawing/2014/main" id="{B7938DDE-5944-6112-E243-762795B5C84F}"/>
              </a:ext>
            </a:extLst>
          </p:cNvPr>
          <p:cNvSpPr>
            <a:spLocks noGrp="1"/>
          </p:cNvSpPr>
          <p:nvPr>
            <p:ph sz="half" idx="2"/>
          </p:nvPr>
        </p:nvSpPr>
        <p:spPr/>
        <p:txBody>
          <a:bodyPr/>
          <a:lstStyle/>
          <a:p>
            <a:r>
              <a:rPr lang="en-US" dirty="0"/>
              <a:t>Discharges</a:t>
            </a:r>
          </a:p>
          <a:p>
            <a:pPr lvl="1"/>
            <a:r>
              <a:rPr lang="en-US" dirty="0"/>
              <a:t>Any single &gt; 1,000 gal to WOTUS</a:t>
            </a:r>
          </a:p>
          <a:p>
            <a:pPr lvl="1"/>
            <a:r>
              <a:rPr lang="en-US" dirty="0"/>
              <a:t>Two &gt; 42 gal in 12-month period to WOTUS</a:t>
            </a:r>
          </a:p>
          <a:p>
            <a:r>
              <a:rPr lang="en-US" dirty="0"/>
              <a:t>30 days to amend, 6 months to implement</a:t>
            </a:r>
          </a:p>
        </p:txBody>
      </p:sp>
      <p:sp>
        <p:nvSpPr>
          <p:cNvPr id="6" name="Text Placeholder 5">
            <a:extLst>
              <a:ext uri="{FF2B5EF4-FFF2-40B4-BE49-F238E27FC236}">
                <a16:creationId xmlns:a16="http://schemas.microsoft.com/office/drawing/2014/main" id="{2F07C831-05B1-4ECA-0599-A7EAD5A1B2EF}"/>
              </a:ext>
            </a:extLst>
          </p:cNvPr>
          <p:cNvSpPr>
            <a:spLocks noGrp="1"/>
          </p:cNvSpPr>
          <p:nvPr>
            <p:ph type="body" sz="quarter" idx="3"/>
          </p:nvPr>
        </p:nvSpPr>
        <p:spPr/>
        <p:txBody>
          <a:bodyPr/>
          <a:lstStyle/>
          <a:p>
            <a:r>
              <a:rPr lang="en-US" dirty="0"/>
              <a:t>By Owner/Operator</a:t>
            </a:r>
          </a:p>
        </p:txBody>
      </p:sp>
      <p:sp>
        <p:nvSpPr>
          <p:cNvPr id="7" name="Content Placeholder 6">
            <a:extLst>
              <a:ext uri="{FF2B5EF4-FFF2-40B4-BE49-F238E27FC236}">
                <a16:creationId xmlns:a16="http://schemas.microsoft.com/office/drawing/2014/main" id="{4585C237-0481-1F67-2FA9-EAC71D6E8555}"/>
              </a:ext>
            </a:extLst>
          </p:cNvPr>
          <p:cNvSpPr>
            <a:spLocks noGrp="1"/>
          </p:cNvSpPr>
          <p:nvPr>
            <p:ph sz="quarter" idx="4"/>
          </p:nvPr>
        </p:nvSpPr>
        <p:spPr/>
        <p:txBody>
          <a:bodyPr/>
          <a:lstStyle/>
          <a:p>
            <a:r>
              <a:rPr lang="en-US" dirty="0"/>
              <a:t>Material changes</a:t>
            </a:r>
          </a:p>
          <a:p>
            <a:r>
              <a:rPr lang="en-US" dirty="0"/>
              <a:t>Every 5 years</a:t>
            </a:r>
          </a:p>
          <a:p>
            <a:r>
              <a:rPr lang="en-US" dirty="0"/>
              <a:t>6 months to amend, 6 months to implement</a:t>
            </a:r>
          </a:p>
          <a:p>
            <a:endParaRPr lang="en-US" dirty="0"/>
          </a:p>
          <a:p>
            <a:endParaRPr lang="en-US" dirty="0"/>
          </a:p>
          <a:p>
            <a:endParaRPr lang="en-US" dirty="0"/>
          </a:p>
        </p:txBody>
      </p:sp>
      <p:pic>
        <p:nvPicPr>
          <p:cNvPr id="2050" name="Picture 2" descr="When should you update your SPCC Plan &amp; can you do it yourself?">
            <a:extLst>
              <a:ext uri="{FF2B5EF4-FFF2-40B4-BE49-F238E27FC236}">
                <a16:creationId xmlns:a16="http://schemas.microsoft.com/office/drawing/2014/main" id="{98E8FFF3-4200-BE8D-7571-D229A622A08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544955" y="306886"/>
            <a:ext cx="2033944" cy="2607045"/>
          </a:xfrm>
          <a:prstGeom prst="rect">
            <a:avLst/>
          </a:prstGeom>
          <a:solidFill>
            <a:srgbClr val="FFFFFF"/>
          </a:solidFill>
        </p:spPr>
      </p:pic>
    </p:spTree>
    <p:extLst>
      <p:ext uri="{BB962C8B-B14F-4D97-AF65-F5344CB8AC3E}">
        <p14:creationId xmlns:p14="http://schemas.microsoft.com/office/powerpoint/2010/main" val="14415410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026">
            <a:extLst>
              <a:ext uri="{FF2B5EF4-FFF2-40B4-BE49-F238E27FC236}">
                <a16:creationId xmlns:a16="http://schemas.microsoft.com/office/drawing/2014/main" id="{EC01ED64-9000-72DF-173F-150A36A859F1}"/>
              </a:ext>
            </a:extLst>
          </p:cNvPr>
          <p:cNvSpPr>
            <a:spLocks noGrp="1"/>
          </p:cNvSpPr>
          <p:nvPr>
            <p:ph type="title"/>
          </p:nvPr>
        </p:nvSpPr>
        <p:spPr>
          <a:xfrm>
            <a:off x="952981" y="1020851"/>
            <a:ext cx="10887919" cy="820677"/>
          </a:xfrm>
        </p:spPr>
        <p:txBody>
          <a:bodyPr>
            <a:normAutofit/>
          </a:bodyPr>
          <a:lstStyle/>
          <a:p>
            <a:pPr eaLnBrk="1" hangingPunct="1"/>
            <a:r>
              <a:rPr lang="en-US" altLang="en-US" b="1" dirty="0">
                <a:latin typeface="Calibri" panose="020F0502020204030204" pitchFamily="34" charset="0"/>
                <a:ea typeface="Calibri" panose="020F0502020204030204" pitchFamily="34" charset="0"/>
                <a:cs typeface="Calibri" panose="020F0502020204030204" pitchFamily="34" charset="0"/>
              </a:rPr>
              <a:t>Inspections and Tests</a:t>
            </a:r>
          </a:p>
        </p:txBody>
      </p:sp>
      <p:sp>
        <p:nvSpPr>
          <p:cNvPr id="30723" name="Text Box 1027">
            <a:extLst>
              <a:ext uri="{FF2B5EF4-FFF2-40B4-BE49-F238E27FC236}">
                <a16:creationId xmlns:a16="http://schemas.microsoft.com/office/drawing/2014/main" id="{DB041655-07B7-2265-AB73-A25E66616613}"/>
              </a:ext>
            </a:extLst>
          </p:cNvPr>
          <p:cNvSpPr>
            <a:spLocks noGrp="1"/>
          </p:cNvSpPr>
          <p:nvPr>
            <p:ph type="body" idx="1"/>
          </p:nvPr>
        </p:nvSpPr>
        <p:spPr>
          <a:xfrm>
            <a:off x="6759241" y="1838416"/>
            <a:ext cx="4492765" cy="4071456"/>
          </a:xfrm>
          <a:noFill/>
        </p:spPr>
        <p:txBody>
          <a:bodyPr vert="horz" lIns="91440" tIns="45720" rIns="91440" bIns="45720" rtlCol="0" anchor="t">
            <a:normAutofit/>
          </a:bodyPr>
          <a:lstStyle/>
          <a:p>
            <a:pPr marL="347345" indent="-347345">
              <a:lnSpc>
                <a:spcPct val="80000"/>
              </a:lnSpc>
              <a:spcBef>
                <a:spcPct val="50000"/>
              </a:spcBef>
              <a:buNone/>
              <a:tabLst>
                <a:tab pos="623888" algn="l"/>
              </a:tabLst>
            </a:pPr>
            <a:r>
              <a:rPr lang="en-US" altLang="en-US" sz="2400" b="1" dirty="0">
                <a:ea typeface="Calibri"/>
                <a:cs typeface="Calibri"/>
              </a:rPr>
              <a:t>Facilities must:</a:t>
            </a:r>
            <a:endParaRPr lang="en-US" dirty="0">
              <a:ea typeface="Calibri"/>
              <a:cs typeface="Calibri"/>
            </a:endParaRPr>
          </a:p>
          <a:p>
            <a:pPr marL="347345" indent="-347345">
              <a:lnSpc>
                <a:spcPct val="80000"/>
              </a:lnSpc>
              <a:spcBef>
                <a:spcPct val="50000"/>
              </a:spcBef>
              <a:tabLst>
                <a:tab pos="623888" algn="l"/>
              </a:tabLst>
            </a:pPr>
            <a:r>
              <a:rPr lang="en-US" altLang="en-US" sz="2000" dirty="0">
                <a:ea typeface="Calibri"/>
                <a:cs typeface="Calibri"/>
              </a:rPr>
              <a:t>Conduct inspections and tests in accordance with written procedures</a:t>
            </a:r>
          </a:p>
          <a:p>
            <a:pPr marL="347345" indent="-347345">
              <a:lnSpc>
                <a:spcPct val="80000"/>
              </a:lnSpc>
              <a:spcBef>
                <a:spcPct val="50000"/>
              </a:spcBef>
              <a:tabLst>
                <a:tab pos="623888" algn="l"/>
              </a:tabLst>
            </a:pPr>
            <a:r>
              <a:rPr lang="en-US" altLang="en-US" sz="2000" dirty="0">
                <a:ea typeface="Calibri"/>
                <a:cs typeface="Calibri"/>
              </a:rPr>
              <a:t>And appropriate industry standards</a:t>
            </a:r>
          </a:p>
          <a:p>
            <a:pPr marL="804545" lvl="1" indent="-347345">
              <a:lnSpc>
                <a:spcPct val="80000"/>
              </a:lnSpc>
              <a:spcBef>
                <a:spcPct val="50000"/>
              </a:spcBef>
              <a:tabLst>
                <a:tab pos="623888" algn="l"/>
              </a:tabLst>
            </a:pPr>
            <a:r>
              <a:rPr lang="en-US" altLang="en-US" sz="2000" dirty="0">
                <a:ea typeface="Calibri"/>
                <a:cs typeface="Calibri"/>
              </a:rPr>
              <a:t>Qualifications of personnel</a:t>
            </a:r>
          </a:p>
          <a:p>
            <a:pPr marL="804545" lvl="1" indent="-347345">
              <a:lnSpc>
                <a:spcPct val="80000"/>
              </a:lnSpc>
              <a:spcBef>
                <a:spcPct val="50000"/>
              </a:spcBef>
              <a:tabLst>
                <a:tab pos="623888" algn="l"/>
              </a:tabLst>
            </a:pPr>
            <a:r>
              <a:rPr lang="en-US" altLang="en-US" sz="2000" dirty="0">
                <a:ea typeface="Calibri"/>
                <a:cs typeface="Calibri"/>
              </a:rPr>
              <a:t>Frequency and type</a:t>
            </a:r>
          </a:p>
          <a:p>
            <a:pPr marL="347345" indent="-347345">
              <a:lnSpc>
                <a:spcPct val="80000"/>
              </a:lnSpc>
              <a:spcBef>
                <a:spcPct val="50000"/>
              </a:spcBef>
              <a:tabLst>
                <a:tab pos="623888" algn="l"/>
              </a:tabLst>
            </a:pPr>
            <a:r>
              <a:rPr lang="en-US" altLang="en-US" sz="2000" b="1" dirty="0">
                <a:ea typeface="Calibri"/>
                <a:cs typeface="Calibri"/>
              </a:rPr>
              <a:t>Sign</a:t>
            </a:r>
            <a:r>
              <a:rPr lang="en-US" altLang="en-US" sz="2000" dirty="0">
                <a:ea typeface="Calibri"/>
                <a:cs typeface="Calibri"/>
              </a:rPr>
              <a:t> and </a:t>
            </a:r>
            <a:r>
              <a:rPr lang="en-US" altLang="en-US" sz="2000" u="sng" dirty="0">
                <a:ea typeface="Calibri"/>
                <a:cs typeface="Calibri"/>
              </a:rPr>
              <a:t>maintain</a:t>
            </a:r>
            <a:r>
              <a:rPr lang="en-US" altLang="en-US" sz="2000" dirty="0">
                <a:ea typeface="Calibri"/>
                <a:cs typeface="Calibri"/>
              </a:rPr>
              <a:t> all records with plan for 3 years</a:t>
            </a:r>
          </a:p>
          <a:p>
            <a:pPr marL="804545" lvl="1" indent="-347345">
              <a:lnSpc>
                <a:spcPct val="80000"/>
              </a:lnSpc>
              <a:spcBef>
                <a:spcPct val="50000"/>
              </a:spcBef>
              <a:tabLst>
                <a:tab pos="623888" algn="l"/>
              </a:tabLst>
            </a:pPr>
            <a:r>
              <a:rPr lang="en-US" altLang="en-US" sz="2000" dirty="0">
                <a:ea typeface="Calibri"/>
                <a:cs typeface="Calibri"/>
              </a:rPr>
              <a:t>Available at facility</a:t>
            </a:r>
          </a:p>
          <a:p>
            <a:pPr marL="347345" indent="-347345">
              <a:lnSpc>
                <a:spcPct val="80000"/>
              </a:lnSpc>
              <a:spcBef>
                <a:spcPct val="50000"/>
              </a:spcBef>
              <a:tabLst>
                <a:tab pos="623888" algn="l"/>
              </a:tabLst>
            </a:pPr>
            <a:endParaRPr lang="en-US" altLang="en-US" dirty="0">
              <a:latin typeface="Calibri" panose="020F0502020204030204" pitchFamily="34" charset="0"/>
              <a:ea typeface="Calibri" panose="020F0502020204030204" pitchFamily="34" charset="0"/>
              <a:cs typeface="Calibri" panose="020F0502020204030204" pitchFamily="34" charset="0"/>
            </a:endParaRPr>
          </a:p>
        </p:txBody>
      </p:sp>
      <p:sp>
        <p:nvSpPr>
          <p:cNvPr id="30724" name="TextBox 8">
            <a:extLst>
              <a:ext uri="{FF2B5EF4-FFF2-40B4-BE49-F238E27FC236}">
                <a16:creationId xmlns:a16="http://schemas.microsoft.com/office/drawing/2014/main" id="{1F67618B-94BC-B8A3-890B-50CC421DC7C5}"/>
              </a:ext>
            </a:extLst>
          </p:cNvPr>
          <p:cNvSpPr txBox="1">
            <a:spLocks noChangeArrowheads="1"/>
          </p:cNvSpPr>
          <p:nvPr/>
        </p:nvSpPr>
        <p:spPr bwMode="auto">
          <a:xfrm>
            <a:off x="11122726" y="6019799"/>
            <a:ext cx="972736"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n-US" altLang="en-US" sz="1800">
                <a:latin typeface="Times New Roman" panose="02020603050405020304" pitchFamily="18" charset="0"/>
                <a:cs typeface="Times New Roman" panose="02020603050405020304" pitchFamily="18" charset="0"/>
              </a:rPr>
              <a:t>112.7(e)</a:t>
            </a:r>
          </a:p>
        </p:txBody>
      </p:sp>
      <p:pic>
        <p:nvPicPr>
          <p:cNvPr id="3" name="Picture 2" descr="A picture containing sky, outdoor, ground, shore&#10;&#10;AI-generated content may be incorrect.">
            <a:extLst>
              <a:ext uri="{FF2B5EF4-FFF2-40B4-BE49-F238E27FC236}">
                <a16:creationId xmlns:a16="http://schemas.microsoft.com/office/drawing/2014/main" id="{CCB61978-2745-5DB3-8B88-9A135A9EE1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209" y="2088864"/>
            <a:ext cx="5011610" cy="3758708"/>
          </a:xfrm>
          <a:prstGeom prst="rect">
            <a:avLst/>
          </a:prstGeom>
          <a:ln w="38100">
            <a:solidFill>
              <a:schemeClr val="tx1"/>
            </a:solid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641F59C4-56B2-2192-7468-F9D2C260B6C6}"/>
              </a:ext>
            </a:extLst>
          </p:cNvPr>
          <p:cNvPicPr>
            <a:picLocks noGrp="1" noChangeAspect="1"/>
          </p:cNvPicPr>
          <p:nvPr>
            <p:ph sz="half" idx="4294967295"/>
          </p:nvPr>
        </p:nvPicPr>
        <p:blipFill>
          <a:blip r:embed="rId3">
            <a:extLst>
              <a:ext uri="{28A0092B-C50C-407E-A947-70E740481C1C}">
                <a14:useLocalDpi xmlns:a14="http://schemas.microsoft.com/office/drawing/2010/main" val="0"/>
              </a:ext>
            </a:extLst>
          </a:blip>
          <a:stretch>
            <a:fillRect/>
          </a:stretch>
        </p:blipFill>
        <p:spPr>
          <a:xfrm>
            <a:off x="1069383" y="2416298"/>
            <a:ext cx="3480920" cy="2947258"/>
          </a:xfrm>
          <a:prstGeom prst="rect">
            <a:avLst/>
          </a:prstGeom>
          <a:ln w="25400">
            <a:solidFill>
              <a:srgbClr val="C00000"/>
            </a:solidFill>
          </a:ln>
        </p:spPr>
      </p:pic>
      <p:sp>
        <p:nvSpPr>
          <p:cNvPr id="16" name="TextBox 15">
            <a:extLst>
              <a:ext uri="{FF2B5EF4-FFF2-40B4-BE49-F238E27FC236}">
                <a16:creationId xmlns:a16="http://schemas.microsoft.com/office/drawing/2014/main" id="{A2769028-754E-18D7-C0E0-45BFBD3F3673}"/>
              </a:ext>
            </a:extLst>
          </p:cNvPr>
          <p:cNvSpPr txBox="1"/>
          <p:nvPr/>
        </p:nvSpPr>
        <p:spPr>
          <a:xfrm>
            <a:off x="660400" y="1219200"/>
            <a:ext cx="5059680" cy="1384995"/>
          </a:xfrm>
          <a:prstGeom prst="rect">
            <a:avLst/>
          </a:prstGeom>
          <a:noFill/>
        </p:spPr>
        <p:txBody>
          <a:bodyPr wrap="square" rtlCol="0">
            <a:spAutoFit/>
          </a:bodyPr>
          <a:lstStyle/>
          <a:p>
            <a:r>
              <a:rPr lang="en-US" altLang="en-US" sz="2200" b="1" dirty="0">
                <a:latin typeface="+mj-lt"/>
                <a:ea typeface="Calibri" panose="020F0502020204030204" pitchFamily="34" charset="0"/>
                <a:cs typeface="Calibri" panose="020F0502020204030204" pitchFamily="34" charset="0"/>
              </a:rPr>
              <a:t>Inspect the container's supports and foundations </a:t>
            </a:r>
            <a:r>
              <a:rPr lang="en-US" altLang="en-US" sz="2200" b="1" dirty="0">
                <a:ea typeface="Calibri" panose="020F0502020204030204" pitchFamily="34" charset="0"/>
                <a:cs typeface="Calibri" panose="020F0502020204030204" pitchFamily="34" charset="0"/>
              </a:rPr>
              <a:t>for signs of deterioration, or discharges, </a:t>
            </a:r>
            <a:endParaRPr lang="en-US" altLang="en-US" sz="2200" b="1" dirty="0">
              <a:latin typeface="+mj-lt"/>
              <a:ea typeface="Calibri" panose="020F0502020204030204" pitchFamily="34" charset="0"/>
              <a:cs typeface="Calibri" panose="020F0502020204030204" pitchFamily="34" charset="0"/>
            </a:endParaRPr>
          </a:p>
          <a:p>
            <a:endParaRPr lang="en-US" dirty="0"/>
          </a:p>
        </p:txBody>
      </p:sp>
      <p:pic>
        <p:nvPicPr>
          <p:cNvPr id="18" name="Picture 17">
            <a:extLst>
              <a:ext uri="{FF2B5EF4-FFF2-40B4-BE49-F238E27FC236}">
                <a16:creationId xmlns:a16="http://schemas.microsoft.com/office/drawing/2014/main" id="{0363162A-8212-39D9-904A-016643EAED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26480" y="2294311"/>
            <a:ext cx="5271192" cy="3088979"/>
          </a:xfrm>
          <a:prstGeom prst="rect">
            <a:avLst/>
          </a:prstGeom>
          <a:ln w="19050">
            <a:solidFill>
              <a:schemeClr val="accent1"/>
            </a:solidFill>
          </a:ln>
        </p:spPr>
      </p:pic>
      <p:sp>
        <p:nvSpPr>
          <p:cNvPr id="24" name="TextBox 23">
            <a:extLst>
              <a:ext uri="{FF2B5EF4-FFF2-40B4-BE49-F238E27FC236}">
                <a16:creationId xmlns:a16="http://schemas.microsoft.com/office/drawing/2014/main" id="{EE495FD2-D3A9-2D49-FC33-D74D2AAA7FC8}"/>
              </a:ext>
            </a:extLst>
          </p:cNvPr>
          <p:cNvSpPr txBox="1"/>
          <p:nvPr/>
        </p:nvSpPr>
        <p:spPr>
          <a:xfrm>
            <a:off x="5923280" y="1005840"/>
            <a:ext cx="5740400" cy="1384995"/>
          </a:xfrm>
          <a:prstGeom prst="rect">
            <a:avLst/>
          </a:prstGeom>
          <a:noFill/>
        </p:spPr>
        <p:txBody>
          <a:bodyPr wrap="square" rtlCol="0">
            <a:spAutoFit/>
          </a:bodyPr>
          <a:lstStyle/>
          <a:p>
            <a:endParaRPr lang="en-US" altLang="en-US" sz="2200" b="1" dirty="0">
              <a:latin typeface="+mj-lt"/>
              <a:ea typeface="Calibri" panose="020F0502020204030204" pitchFamily="34" charset="0"/>
              <a:cs typeface="Calibri" panose="020F0502020204030204" pitchFamily="34" charset="0"/>
            </a:endParaRPr>
          </a:p>
          <a:p>
            <a:r>
              <a:rPr lang="en-US" altLang="en-US" sz="2200" b="1" dirty="0">
                <a:latin typeface="+mj-lt"/>
                <a:ea typeface="Calibri" panose="020F0502020204030204" pitchFamily="34" charset="0"/>
                <a:cs typeface="Calibri" panose="020F0502020204030204" pitchFamily="34" charset="0"/>
              </a:rPr>
              <a:t>Also, for signs of accumulation of oil inside diked areas.</a:t>
            </a:r>
          </a:p>
          <a:p>
            <a:endParaRPr lang="en-US" dirty="0"/>
          </a:p>
        </p:txBody>
      </p:sp>
      <p:sp>
        <p:nvSpPr>
          <p:cNvPr id="7" name="TextBox 6">
            <a:extLst>
              <a:ext uri="{FF2B5EF4-FFF2-40B4-BE49-F238E27FC236}">
                <a16:creationId xmlns:a16="http://schemas.microsoft.com/office/drawing/2014/main" id="{A1BA69EB-8B89-A16E-EE42-D2AE85180336}"/>
              </a:ext>
            </a:extLst>
          </p:cNvPr>
          <p:cNvSpPr txBox="1"/>
          <p:nvPr/>
        </p:nvSpPr>
        <p:spPr>
          <a:xfrm>
            <a:off x="681644" y="5685905"/>
            <a:ext cx="9326880" cy="646331"/>
          </a:xfrm>
          <a:prstGeom prst="rect">
            <a:avLst/>
          </a:prstGeom>
          <a:noFill/>
        </p:spPr>
        <p:txBody>
          <a:bodyPr wrap="square" rtlCol="0">
            <a:spAutoFit/>
          </a:bodyPr>
          <a:lstStyle/>
          <a:p>
            <a:pPr>
              <a:buClr>
                <a:srgbClr val="C00000"/>
              </a:buClr>
            </a:pPr>
            <a:r>
              <a:rPr lang="en-US" b="1" dirty="0">
                <a:highlight>
                  <a:srgbClr val="FFFF00"/>
                </a:highlight>
              </a:rPr>
              <a:t>Keep certified inspector comparison records for the lifetime of the tank.</a:t>
            </a:r>
          </a:p>
          <a:p>
            <a:endParaRPr lang="en-US" dirty="0"/>
          </a:p>
        </p:txBody>
      </p:sp>
    </p:spTree>
    <p:extLst>
      <p:ext uri="{BB962C8B-B14F-4D97-AF65-F5344CB8AC3E}">
        <p14:creationId xmlns:p14="http://schemas.microsoft.com/office/powerpoint/2010/main" val="15203753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FEA6B-9D9D-4892-1E0B-D6B6903B2745}"/>
              </a:ext>
            </a:extLst>
          </p:cNvPr>
          <p:cNvSpPr>
            <a:spLocks noGrp="1"/>
          </p:cNvSpPr>
          <p:nvPr>
            <p:ph type="title"/>
          </p:nvPr>
        </p:nvSpPr>
        <p:spPr/>
        <p:txBody>
          <a:bodyPr/>
          <a:lstStyle/>
          <a:p>
            <a:r>
              <a:rPr lang="en-US" dirty="0"/>
              <a:t>Ashland Oil Spill</a:t>
            </a:r>
          </a:p>
        </p:txBody>
      </p:sp>
      <p:sp>
        <p:nvSpPr>
          <p:cNvPr id="3" name="Content Placeholder 2">
            <a:extLst>
              <a:ext uri="{FF2B5EF4-FFF2-40B4-BE49-F238E27FC236}">
                <a16:creationId xmlns:a16="http://schemas.microsoft.com/office/drawing/2014/main" id="{42DAAE41-29C8-DBF4-36E3-689C3380D6CB}"/>
              </a:ext>
            </a:extLst>
          </p:cNvPr>
          <p:cNvSpPr>
            <a:spLocks noGrp="1"/>
          </p:cNvSpPr>
          <p:nvPr>
            <p:ph idx="1"/>
          </p:nvPr>
        </p:nvSpPr>
        <p:spPr>
          <a:xfrm>
            <a:off x="462281" y="2026859"/>
            <a:ext cx="4076714" cy="4013321"/>
          </a:xfrm>
        </p:spPr>
        <p:txBody>
          <a:bodyPr/>
          <a:lstStyle/>
          <a:p>
            <a:r>
              <a:rPr lang="en-US" dirty="0"/>
              <a:t>1 million gallons of diesel discharged into a storm sewer -&gt; WOTUS</a:t>
            </a:r>
          </a:p>
          <a:p>
            <a:r>
              <a:rPr lang="en-US" dirty="0"/>
              <a:t>Failed to conduct integrity testing</a:t>
            </a:r>
          </a:p>
          <a:p>
            <a:r>
              <a:rPr lang="en-US" dirty="0"/>
              <a:t>$2.25 million in penalties and $18 million in cleanup costs</a:t>
            </a:r>
          </a:p>
        </p:txBody>
      </p:sp>
      <p:pic>
        <p:nvPicPr>
          <p:cNvPr id="4" name="Picture 3">
            <a:extLst>
              <a:ext uri="{FF2B5EF4-FFF2-40B4-BE49-F238E27FC236}">
                <a16:creationId xmlns:a16="http://schemas.microsoft.com/office/drawing/2014/main" id="{7279EE26-2DB6-4FE3-6AD7-8FCB41A3FC38}"/>
              </a:ext>
            </a:extLst>
          </p:cNvPr>
          <p:cNvPicPr>
            <a:picLocks noChangeAspect="1"/>
          </p:cNvPicPr>
          <p:nvPr/>
        </p:nvPicPr>
        <p:blipFill>
          <a:blip r:embed="rId3"/>
          <a:stretch>
            <a:fillRect/>
          </a:stretch>
        </p:blipFill>
        <p:spPr>
          <a:xfrm>
            <a:off x="7718715" y="60792"/>
            <a:ext cx="4419826" cy="2919217"/>
          </a:xfrm>
          <a:prstGeom prst="rect">
            <a:avLst/>
          </a:prstGeom>
        </p:spPr>
      </p:pic>
      <p:pic>
        <p:nvPicPr>
          <p:cNvPr id="6" name="Picture 5">
            <a:extLst>
              <a:ext uri="{FF2B5EF4-FFF2-40B4-BE49-F238E27FC236}">
                <a16:creationId xmlns:a16="http://schemas.microsoft.com/office/drawing/2014/main" id="{D15506C1-7357-4397-AE9F-AE247DA7B495}"/>
              </a:ext>
            </a:extLst>
          </p:cNvPr>
          <p:cNvPicPr>
            <a:picLocks noChangeAspect="1"/>
          </p:cNvPicPr>
          <p:nvPr/>
        </p:nvPicPr>
        <p:blipFill>
          <a:blip r:embed="rId4"/>
          <a:stretch>
            <a:fillRect/>
          </a:stretch>
        </p:blipFill>
        <p:spPr>
          <a:xfrm>
            <a:off x="4538995" y="1926498"/>
            <a:ext cx="6207760" cy="3971261"/>
          </a:xfrm>
          <a:prstGeom prst="rect">
            <a:avLst/>
          </a:prstGeom>
        </p:spPr>
      </p:pic>
      <p:pic>
        <p:nvPicPr>
          <p:cNvPr id="7" name="Picture 6">
            <a:extLst>
              <a:ext uri="{FF2B5EF4-FFF2-40B4-BE49-F238E27FC236}">
                <a16:creationId xmlns:a16="http://schemas.microsoft.com/office/drawing/2014/main" id="{AEF96222-ECC5-50C1-5099-6F75D9A73088}"/>
              </a:ext>
            </a:extLst>
          </p:cNvPr>
          <p:cNvPicPr>
            <a:picLocks noChangeAspect="1"/>
          </p:cNvPicPr>
          <p:nvPr/>
        </p:nvPicPr>
        <p:blipFill>
          <a:blip r:embed="rId5"/>
          <a:stretch>
            <a:fillRect/>
          </a:stretch>
        </p:blipFill>
        <p:spPr>
          <a:xfrm>
            <a:off x="8992101" y="3771113"/>
            <a:ext cx="3146440" cy="2126646"/>
          </a:xfrm>
          <a:prstGeom prst="rect">
            <a:avLst/>
          </a:prstGeom>
        </p:spPr>
      </p:pic>
      <p:sp>
        <p:nvSpPr>
          <p:cNvPr id="8" name="TextBox 7">
            <a:extLst>
              <a:ext uri="{FF2B5EF4-FFF2-40B4-BE49-F238E27FC236}">
                <a16:creationId xmlns:a16="http://schemas.microsoft.com/office/drawing/2014/main" id="{D90EE085-09A9-F1D3-9AB6-2650BC87BEDC}"/>
              </a:ext>
            </a:extLst>
          </p:cNvPr>
          <p:cNvSpPr txBox="1"/>
          <p:nvPr/>
        </p:nvSpPr>
        <p:spPr>
          <a:xfrm>
            <a:off x="10298324" y="6040180"/>
            <a:ext cx="1840217" cy="369332"/>
          </a:xfrm>
          <a:prstGeom prst="rect">
            <a:avLst/>
          </a:prstGeom>
          <a:noFill/>
        </p:spPr>
        <p:txBody>
          <a:bodyPr wrap="square">
            <a:spAutoFit/>
          </a:bodyPr>
          <a:lstStyle/>
          <a:p>
            <a:r>
              <a:rPr lang="en-US"/>
              <a:t>40 CFR 112.7(i)</a:t>
            </a:r>
          </a:p>
        </p:txBody>
      </p:sp>
    </p:spTree>
    <p:extLst>
      <p:ext uri="{BB962C8B-B14F-4D97-AF65-F5344CB8AC3E}">
        <p14:creationId xmlns:p14="http://schemas.microsoft.com/office/powerpoint/2010/main" val="25254067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5BE3C66-79BD-FD51-A49A-38A9818B719B}"/>
              </a:ext>
            </a:extLst>
          </p:cNvPr>
          <p:cNvSpPr>
            <a:spLocks noGrp="1"/>
          </p:cNvSpPr>
          <p:nvPr>
            <p:ph type="title"/>
          </p:nvPr>
        </p:nvSpPr>
        <p:spPr>
          <a:xfrm>
            <a:off x="838200" y="1157473"/>
            <a:ext cx="10515600" cy="879669"/>
          </a:xfrm>
        </p:spPr>
        <p:txBody>
          <a:bodyPr anchor="ctr">
            <a:normAutofit/>
          </a:bodyPr>
          <a:lstStyle/>
          <a:p>
            <a:r>
              <a:rPr lang="en-US" altLang="en-US" sz="4000" b="1" dirty="0"/>
              <a:t>Personnel Training</a:t>
            </a:r>
            <a:endParaRPr lang="en-US" sz="4000" b="1" dirty="0"/>
          </a:p>
        </p:txBody>
      </p:sp>
      <p:sp>
        <p:nvSpPr>
          <p:cNvPr id="5" name="Content Placeholder 4">
            <a:extLst>
              <a:ext uri="{FF2B5EF4-FFF2-40B4-BE49-F238E27FC236}">
                <a16:creationId xmlns:a16="http://schemas.microsoft.com/office/drawing/2014/main" id="{A18DB2E3-8935-BB2D-93C3-57814ADAD284}"/>
              </a:ext>
            </a:extLst>
          </p:cNvPr>
          <p:cNvSpPr>
            <a:spLocks noGrp="1"/>
          </p:cNvSpPr>
          <p:nvPr>
            <p:ph sz="half" idx="1"/>
          </p:nvPr>
        </p:nvSpPr>
        <p:spPr>
          <a:xfrm>
            <a:off x="272955" y="2257063"/>
            <a:ext cx="6070695" cy="3919900"/>
          </a:xfrm>
        </p:spPr>
        <p:txBody>
          <a:bodyPr>
            <a:normAutofit fontScale="70000" lnSpcReduction="20000"/>
          </a:bodyPr>
          <a:lstStyle/>
          <a:p>
            <a:pPr marL="231775" lvl="1" indent="-231775">
              <a:spcBef>
                <a:spcPct val="50000"/>
              </a:spcBef>
              <a:buNone/>
              <a:defRPr/>
            </a:pPr>
            <a:endParaRPr lang="en-US" sz="1500" b="1" dirty="0">
              <a:effectLst/>
            </a:endParaRPr>
          </a:p>
          <a:p>
            <a:pPr marL="517525" lvl="2" indent="-285750" eaLnBrk="1" hangingPunct="1">
              <a:lnSpc>
                <a:spcPct val="120000"/>
              </a:lnSpc>
              <a:spcBef>
                <a:spcPts val="1200"/>
              </a:spcBef>
              <a:buFont typeface="Wingdings" panose="05000000000000000000" pitchFamily="2" charset="2"/>
              <a:buChar char="§"/>
              <a:defRPr/>
            </a:pPr>
            <a:r>
              <a:rPr lang="en-US" sz="2800" dirty="0"/>
              <a:t>Operation and maintenance of equipment</a:t>
            </a:r>
          </a:p>
          <a:p>
            <a:pPr marL="517525" lvl="2" indent="-285750" eaLnBrk="1" hangingPunct="1">
              <a:lnSpc>
                <a:spcPct val="120000"/>
              </a:lnSpc>
              <a:spcBef>
                <a:spcPts val="0"/>
              </a:spcBef>
              <a:buFont typeface="Wingdings" panose="05000000000000000000" pitchFamily="2" charset="2"/>
              <a:buChar char="§"/>
              <a:defRPr/>
            </a:pPr>
            <a:endParaRPr lang="en-US" sz="2800" dirty="0"/>
          </a:p>
          <a:p>
            <a:pPr marL="517525" lvl="2" indent="-285750" eaLnBrk="1" hangingPunct="1">
              <a:lnSpc>
                <a:spcPct val="120000"/>
              </a:lnSpc>
              <a:spcBef>
                <a:spcPts val="0"/>
              </a:spcBef>
              <a:buFont typeface="Wingdings" panose="05000000000000000000" pitchFamily="2" charset="2"/>
              <a:buChar char="§"/>
              <a:defRPr/>
            </a:pPr>
            <a:r>
              <a:rPr lang="en-US" sz="2800" dirty="0"/>
              <a:t>Response procedures</a:t>
            </a:r>
          </a:p>
          <a:p>
            <a:pPr marL="517525" lvl="2" indent="-285750" eaLnBrk="1" hangingPunct="1">
              <a:lnSpc>
                <a:spcPct val="120000"/>
              </a:lnSpc>
              <a:spcBef>
                <a:spcPts val="0"/>
              </a:spcBef>
              <a:buFont typeface="Wingdings" panose="05000000000000000000" pitchFamily="2" charset="2"/>
              <a:buChar char="§"/>
              <a:defRPr/>
            </a:pPr>
            <a:endParaRPr lang="en-US" sz="2800" dirty="0"/>
          </a:p>
          <a:p>
            <a:pPr marL="517525" lvl="2" indent="-285750" eaLnBrk="1" hangingPunct="1">
              <a:lnSpc>
                <a:spcPct val="120000"/>
              </a:lnSpc>
              <a:spcBef>
                <a:spcPct val="0"/>
              </a:spcBef>
              <a:buFont typeface="Wingdings" panose="05000000000000000000" pitchFamily="2" charset="2"/>
              <a:buChar char="§"/>
              <a:defRPr/>
            </a:pPr>
            <a:r>
              <a:rPr lang="en-US" sz="2800" dirty="0"/>
              <a:t>General facility operations</a:t>
            </a:r>
          </a:p>
          <a:p>
            <a:pPr marL="517525" lvl="2" indent="-285750" eaLnBrk="1" hangingPunct="1">
              <a:lnSpc>
                <a:spcPct val="120000"/>
              </a:lnSpc>
              <a:spcBef>
                <a:spcPct val="0"/>
              </a:spcBef>
              <a:buFont typeface="Wingdings" panose="05000000000000000000" pitchFamily="2" charset="2"/>
              <a:buChar char="§"/>
              <a:defRPr/>
            </a:pPr>
            <a:endParaRPr lang="en-US" sz="2800" dirty="0"/>
          </a:p>
          <a:p>
            <a:pPr marL="517525" lvl="2" indent="-285750" eaLnBrk="1" hangingPunct="1">
              <a:lnSpc>
                <a:spcPct val="120000"/>
              </a:lnSpc>
              <a:spcBef>
                <a:spcPct val="0"/>
              </a:spcBef>
              <a:buFont typeface="Wingdings" panose="05000000000000000000" pitchFamily="2" charset="2"/>
              <a:buChar char="§"/>
              <a:defRPr/>
            </a:pPr>
            <a:r>
              <a:rPr lang="en-US" sz="2800" dirty="0"/>
              <a:t>Contents of the facility SPCC Plan</a:t>
            </a:r>
          </a:p>
          <a:p>
            <a:pPr marL="517525" lvl="2" indent="-285750">
              <a:lnSpc>
                <a:spcPct val="120000"/>
              </a:lnSpc>
              <a:spcBef>
                <a:spcPct val="0"/>
              </a:spcBef>
              <a:buFont typeface="Wingdings" panose="05000000000000000000" pitchFamily="2" charset="2"/>
              <a:buChar char="§"/>
              <a:defRPr/>
            </a:pPr>
            <a:endParaRPr lang="en-US" sz="2800" dirty="0"/>
          </a:p>
          <a:p>
            <a:pPr marL="517525" lvl="2" indent="-285750">
              <a:lnSpc>
                <a:spcPct val="120000"/>
              </a:lnSpc>
              <a:spcBef>
                <a:spcPct val="0"/>
              </a:spcBef>
              <a:buFont typeface="Wingdings" panose="05000000000000000000" pitchFamily="2" charset="2"/>
              <a:buChar char="§"/>
              <a:defRPr/>
            </a:pPr>
            <a:r>
              <a:rPr lang="en-US" sz="2800" dirty="0"/>
              <a:t>Applicable pollution laws and regulations</a:t>
            </a:r>
          </a:p>
          <a:p>
            <a:pPr marL="517525" lvl="2" indent="-285750" eaLnBrk="1" hangingPunct="1">
              <a:spcBef>
                <a:spcPct val="0"/>
              </a:spcBef>
              <a:buFont typeface="Wingdings" panose="05000000000000000000" pitchFamily="2" charset="2"/>
              <a:buChar char="§"/>
              <a:defRPr/>
            </a:pPr>
            <a:endParaRPr lang="en-US" sz="2800" dirty="0"/>
          </a:p>
          <a:p>
            <a:pPr marL="231775" lvl="2" indent="-231775" eaLnBrk="1" hangingPunct="1">
              <a:spcBef>
                <a:spcPct val="0"/>
              </a:spcBef>
              <a:defRPr/>
            </a:pPr>
            <a:endParaRPr lang="en-US" sz="1500" b="1" dirty="0"/>
          </a:p>
          <a:p>
            <a:pPr marL="231775" lvl="2" indent="-231775" eaLnBrk="1" hangingPunct="1">
              <a:spcBef>
                <a:spcPct val="0"/>
              </a:spcBef>
              <a:buFontTx/>
              <a:buNone/>
              <a:defRPr/>
            </a:pPr>
            <a:endParaRPr lang="en-US" sz="1500" b="1" dirty="0"/>
          </a:p>
          <a:p>
            <a:pPr marL="231775" lvl="2" indent="-231775" eaLnBrk="1" hangingPunct="1">
              <a:spcBef>
                <a:spcPct val="0"/>
              </a:spcBef>
              <a:buFontTx/>
              <a:buNone/>
              <a:defRPr/>
            </a:pPr>
            <a:endParaRPr lang="en-US" sz="1500" b="1" dirty="0"/>
          </a:p>
          <a:p>
            <a:pPr marL="231775" lvl="1" indent="-231775" eaLnBrk="1" hangingPunct="1">
              <a:spcBef>
                <a:spcPct val="0"/>
              </a:spcBef>
              <a:buFontTx/>
              <a:buNone/>
              <a:defRPr/>
            </a:pPr>
            <a:r>
              <a:rPr lang="en-US" sz="1500" b="1" dirty="0"/>
              <a:t>	</a:t>
            </a:r>
          </a:p>
          <a:p>
            <a:pPr marL="231775" lvl="1" indent="-231775" eaLnBrk="1" hangingPunct="1">
              <a:spcBef>
                <a:spcPct val="0"/>
              </a:spcBef>
              <a:buFontTx/>
              <a:buNone/>
              <a:defRPr/>
            </a:pPr>
            <a:endParaRPr lang="en-US" sz="1500" b="1" dirty="0"/>
          </a:p>
          <a:p>
            <a:endParaRPr lang="en-US" sz="1500" dirty="0"/>
          </a:p>
        </p:txBody>
      </p:sp>
      <p:pic>
        <p:nvPicPr>
          <p:cNvPr id="1026" name="Picture 2" descr="A group of people in a room&#10;&#10;AI-generated content may be incorrect.">
            <a:extLst>
              <a:ext uri="{FF2B5EF4-FFF2-40B4-BE49-F238E27FC236}">
                <a16:creationId xmlns:a16="http://schemas.microsoft.com/office/drawing/2014/main" id="{7D9684C5-66E5-88F6-19FE-100D157A6D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8076" y="4093013"/>
            <a:ext cx="2944503" cy="2216030"/>
          </a:xfrm>
          <a:prstGeom prst="rect">
            <a:avLst/>
          </a:prstGeom>
          <a:noFill/>
          <a:ln w="19050">
            <a:solidFill>
              <a:schemeClr val="accent1"/>
            </a:solidFill>
          </a:ln>
          <a:extLst>
            <a:ext uri="{909E8E84-426E-40DD-AFC4-6F175D3DCCD1}">
              <a14:hiddenFill xmlns:a14="http://schemas.microsoft.com/office/drawing/2010/main">
                <a:solidFill>
                  <a:srgbClr val="FFFFFF"/>
                </a:solidFill>
              </a14:hiddenFill>
            </a:ext>
          </a:extLst>
        </p:spPr>
      </p:pic>
      <p:pic>
        <p:nvPicPr>
          <p:cNvPr id="1028" name="Picture 4" descr="A person standing in a flooded area&#10;&#10;AI-generated content may be incorrect.">
            <a:extLst>
              <a:ext uri="{FF2B5EF4-FFF2-40B4-BE49-F238E27FC236}">
                <a16:creationId xmlns:a16="http://schemas.microsoft.com/office/drawing/2014/main" id="{C6294EC5-3117-A49B-DECF-4FD8AF94D8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6134" y="1593620"/>
            <a:ext cx="3448050" cy="2609850"/>
          </a:xfrm>
          <a:prstGeom prst="rect">
            <a:avLst/>
          </a:prstGeom>
          <a:noFill/>
          <a:ln w="19050">
            <a:solidFill>
              <a:schemeClr val="accent1"/>
            </a:solidFill>
          </a:ln>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760C6BED-04CB-DD99-F280-F6D93BB178D1}"/>
              </a:ext>
            </a:extLst>
          </p:cNvPr>
          <p:cNvSpPr/>
          <p:nvPr/>
        </p:nvSpPr>
        <p:spPr>
          <a:xfrm>
            <a:off x="9711559" y="5565228"/>
            <a:ext cx="1221827" cy="28901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900" i="0">
                <a:effectLst/>
              </a:rPr>
              <a:t>40 CFR 112.7(f) (1)</a:t>
            </a:r>
            <a:endParaRPr lang="en-US" sz="900"/>
          </a:p>
        </p:txBody>
      </p:sp>
    </p:spTree>
    <p:extLst>
      <p:ext uri="{BB962C8B-B14F-4D97-AF65-F5344CB8AC3E}">
        <p14:creationId xmlns:p14="http://schemas.microsoft.com/office/powerpoint/2010/main" val="6074378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C8B78-D017-7490-4423-1346B4F10304}"/>
              </a:ext>
            </a:extLst>
          </p:cNvPr>
          <p:cNvSpPr>
            <a:spLocks noGrp="1"/>
          </p:cNvSpPr>
          <p:nvPr>
            <p:ph type="title"/>
          </p:nvPr>
        </p:nvSpPr>
        <p:spPr/>
        <p:txBody>
          <a:bodyPr/>
          <a:lstStyle/>
          <a:p>
            <a:r>
              <a:rPr lang="en-US"/>
              <a:t>Discharge Prevention Briefings</a:t>
            </a:r>
          </a:p>
        </p:txBody>
      </p:sp>
      <p:sp>
        <p:nvSpPr>
          <p:cNvPr id="3" name="Content Placeholder 2">
            <a:extLst>
              <a:ext uri="{FF2B5EF4-FFF2-40B4-BE49-F238E27FC236}">
                <a16:creationId xmlns:a16="http://schemas.microsoft.com/office/drawing/2014/main" id="{A956A979-68A0-8301-46F7-4440CCDCD03F}"/>
              </a:ext>
            </a:extLst>
          </p:cNvPr>
          <p:cNvSpPr>
            <a:spLocks noGrp="1"/>
          </p:cNvSpPr>
          <p:nvPr>
            <p:ph idx="1"/>
          </p:nvPr>
        </p:nvSpPr>
        <p:spPr>
          <a:xfrm>
            <a:off x="838200" y="2163641"/>
            <a:ext cx="5257800" cy="3444679"/>
          </a:xfrm>
        </p:spPr>
        <p:txBody>
          <a:bodyPr>
            <a:normAutofit lnSpcReduction="10000"/>
          </a:bodyPr>
          <a:lstStyle/>
          <a:p>
            <a:r>
              <a:rPr lang="en-US" dirty="0"/>
              <a:t>Conduct at least annually</a:t>
            </a:r>
          </a:p>
          <a:p>
            <a:r>
              <a:rPr lang="en-US" dirty="0"/>
              <a:t>All oil-handling personnel</a:t>
            </a:r>
          </a:p>
          <a:p>
            <a:r>
              <a:rPr lang="en-US" dirty="0"/>
              <a:t>SPCC review</a:t>
            </a:r>
          </a:p>
          <a:p>
            <a:r>
              <a:rPr lang="en-US" dirty="0"/>
              <a:t>Discuss</a:t>
            </a:r>
          </a:p>
          <a:p>
            <a:pPr lvl="1"/>
            <a:r>
              <a:rPr lang="en-US" dirty="0"/>
              <a:t>Discharges and failures</a:t>
            </a:r>
          </a:p>
          <a:p>
            <a:pPr lvl="1"/>
            <a:r>
              <a:rPr lang="en-US" dirty="0"/>
              <a:t>Malfunctioning components</a:t>
            </a:r>
          </a:p>
          <a:p>
            <a:pPr lvl="1"/>
            <a:r>
              <a:rPr lang="en-US" dirty="0"/>
              <a:t>Any recently developed precautionary measures</a:t>
            </a:r>
            <a:endParaRPr lang="en-US" dirty="0">
              <a:highlight>
                <a:srgbClr val="FFFF00"/>
              </a:highlight>
            </a:endParaRPr>
          </a:p>
        </p:txBody>
      </p:sp>
      <p:sp>
        <p:nvSpPr>
          <p:cNvPr id="4" name="TextBox 8">
            <a:extLst>
              <a:ext uri="{FF2B5EF4-FFF2-40B4-BE49-F238E27FC236}">
                <a16:creationId xmlns:a16="http://schemas.microsoft.com/office/drawing/2014/main" id="{1773C07E-0D0D-8497-50E2-57BAE51D349D}"/>
              </a:ext>
            </a:extLst>
          </p:cNvPr>
          <p:cNvSpPr txBox="1">
            <a:spLocks noChangeArrowheads="1"/>
          </p:cNvSpPr>
          <p:nvPr/>
        </p:nvSpPr>
        <p:spPr bwMode="auto">
          <a:xfrm>
            <a:off x="10074166" y="5992296"/>
            <a:ext cx="19864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n-US" altLang="en-US" sz="900">
                <a:latin typeface="+mn-lt"/>
                <a:cs typeface="Times New Roman" panose="02020603050405020304" pitchFamily="18" charset="0"/>
              </a:rPr>
              <a:t>40 CFR 112.7(f)(3</a:t>
            </a:r>
            <a:r>
              <a:rPr lang="en-US" altLang="en-US" sz="1800">
                <a:latin typeface="Times New Roman" panose="02020603050405020304" pitchFamily="18" charset="0"/>
                <a:cs typeface="Times New Roman" panose="02020603050405020304" pitchFamily="18" charset="0"/>
              </a:rPr>
              <a:t>)</a:t>
            </a:r>
          </a:p>
        </p:txBody>
      </p:sp>
      <p:pic>
        <p:nvPicPr>
          <p:cNvPr id="6" name="Picture 5" descr="A group of people in a classroom&#10;&#10;Description automatically generated with medium confidence">
            <a:extLst>
              <a:ext uri="{FF2B5EF4-FFF2-40B4-BE49-F238E27FC236}">
                <a16:creationId xmlns:a16="http://schemas.microsoft.com/office/drawing/2014/main" id="{F50FC5D4-1B75-4D3E-5EA1-574476FDA8A6}"/>
              </a:ext>
            </a:extLst>
          </p:cNvPr>
          <p:cNvPicPr>
            <a:picLocks noChangeAspect="1"/>
          </p:cNvPicPr>
          <p:nvPr/>
        </p:nvPicPr>
        <p:blipFill>
          <a:blip r:embed="rId3" cstate="print">
            <a:extLst>
              <a:ext uri="{28A0092B-C50C-407E-A947-70E740481C1C}">
                <a14:useLocalDpi xmlns:a14="http://schemas.microsoft.com/office/drawing/2010/main" val="0"/>
              </a:ext>
            </a:extLst>
          </a:blip>
          <a:srcRect b="-3"/>
          <a:stretch/>
        </p:blipFill>
        <p:spPr>
          <a:xfrm>
            <a:off x="6096000" y="1869743"/>
            <a:ext cx="5019765" cy="4081135"/>
          </a:xfrm>
          <a:prstGeom prst="rect">
            <a:avLst/>
          </a:prstGeom>
          <a:noFill/>
          <a:ln w="25400">
            <a:solidFill>
              <a:schemeClr val="accent1"/>
            </a:solidFill>
          </a:ln>
        </p:spPr>
      </p:pic>
    </p:spTree>
    <p:extLst>
      <p:ext uri="{BB962C8B-B14F-4D97-AF65-F5344CB8AC3E}">
        <p14:creationId xmlns:p14="http://schemas.microsoft.com/office/powerpoint/2010/main" val="35297045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a:extLst>
              <a:ext uri="{FF2B5EF4-FFF2-40B4-BE49-F238E27FC236}">
                <a16:creationId xmlns:a16="http://schemas.microsoft.com/office/drawing/2014/main" id="{3BD4E6B8-150B-2AD5-CCF2-FBF065A474D8}"/>
              </a:ext>
            </a:extLst>
          </p:cNvPr>
          <p:cNvGraphicFramePr/>
          <p:nvPr/>
        </p:nvGraphicFramePr>
        <p:xfrm>
          <a:off x="886968" y="1064173"/>
          <a:ext cx="7223760" cy="49708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BED22965-E8E1-A523-09B7-38394E6798FD}"/>
              </a:ext>
            </a:extLst>
          </p:cNvPr>
          <p:cNvSpPr txBox="1"/>
          <p:nvPr/>
        </p:nvSpPr>
        <p:spPr>
          <a:xfrm>
            <a:off x="8772361" y="952283"/>
            <a:ext cx="3218688" cy="1754326"/>
          </a:xfrm>
          <a:prstGeom prst="rect">
            <a:avLst/>
          </a:prstGeom>
          <a:noFill/>
        </p:spPr>
        <p:txBody>
          <a:bodyPr wrap="square" rtlCol="0">
            <a:spAutoFit/>
          </a:bodyPr>
          <a:lstStyle/>
          <a:p>
            <a:r>
              <a:rPr lang="en-US" sz="3600" b="1" dirty="0"/>
              <a:t>Facility Specific Requirements</a:t>
            </a:r>
          </a:p>
        </p:txBody>
      </p:sp>
      <p:sp>
        <p:nvSpPr>
          <p:cNvPr id="3" name="Rectangle 2">
            <a:extLst>
              <a:ext uri="{FF2B5EF4-FFF2-40B4-BE49-F238E27FC236}">
                <a16:creationId xmlns:a16="http://schemas.microsoft.com/office/drawing/2014/main" id="{5595293C-5F1F-D5B4-215B-3B6469D1182C}"/>
              </a:ext>
            </a:extLst>
          </p:cNvPr>
          <p:cNvSpPr/>
          <p:nvPr/>
        </p:nvSpPr>
        <p:spPr>
          <a:xfrm>
            <a:off x="9669294" y="5272391"/>
            <a:ext cx="2044170" cy="74339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solidFill>
                  <a:schemeClr val="accent1">
                    <a:lumMod val="60000"/>
                    <a:lumOff val="40000"/>
                  </a:schemeClr>
                </a:solidFill>
                <a:latin typeface="+mj-lt"/>
              </a:rPr>
              <a:t>See Inspection Records Review List</a:t>
            </a:r>
          </a:p>
        </p:txBody>
      </p:sp>
    </p:spTree>
    <p:extLst>
      <p:ext uri="{BB962C8B-B14F-4D97-AF65-F5344CB8AC3E}">
        <p14:creationId xmlns:p14="http://schemas.microsoft.com/office/powerpoint/2010/main" val="24615803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4EAE1-C464-D59D-75C4-47C0FF0D93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BB712B-FCE2-961D-81BE-C30DF5852523}"/>
              </a:ext>
            </a:extLst>
          </p:cNvPr>
          <p:cNvSpPr>
            <a:spLocks noGrp="1"/>
          </p:cNvSpPr>
          <p:nvPr>
            <p:ph type="title"/>
          </p:nvPr>
        </p:nvSpPr>
        <p:spPr>
          <a:xfrm>
            <a:off x="518615" y="720256"/>
            <a:ext cx="7356144" cy="1359244"/>
          </a:xfrm>
        </p:spPr>
        <p:txBody>
          <a:bodyPr>
            <a:normAutofit fontScale="90000"/>
          </a:bodyPr>
          <a:lstStyle/>
          <a:p>
            <a:r>
              <a:rPr lang="en-US" sz="3600"/>
              <a:t>Applicability-Facility Response Plan  </a:t>
            </a:r>
            <a:br>
              <a:rPr lang="en-US" sz="3600"/>
            </a:br>
            <a:r>
              <a:rPr lang="en-US" sz="3600"/>
              <a:t>40 CFR §112.20</a:t>
            </a:r>
          </a:p>
        </p:txBody>
      </p:sp>
      <p:graphicFrame>
        <p:nvGraphicFramePr>
          <p:cNvPr id="7" name="Diagram 6">
            <a:extLst>
              <a:ext uri="{FF2B5EF4-FFF2-40B4-BE49-F238E27FC236}">
                <a16:creationId xmlns:a16="http://schemas.microsoft.com/office/drawing/2014/main" id="{64C223DD-40C7-815F-A686-998E15DDA2C3}"/>
              </a:ext>
            </a:extLst>
          </p:cNvPr>
          <p:cNvGraphicFramePr/>
          <p:nvPr/>
        </p:nvGraphicFramePr>
        <p:xfrm>
          <a:off x="735895" y="2221855"/>
          <a:ext cx="6146824" cy="39158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Make Your Titles Stand Out with Book Title Cliparts">
            <a:extLst>
              <a:ext uri="{FF2B5EF4-FFF2-40B4-BE49-F238E27FC236}">
                <a16:creationId xmlns:a16="http://schemas.microsoft.com/office/drawing/2014/main" id="{DF7600F3-298F-02DF-2E82-F7AC75F8F0A3}"/>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592094" y="2799756"/>
            <a:ext cx="2743200" cy="2839720"/>
          </a:xfrm>
          <a:prstGeom prst="rect">
            <a:avLst/>
          </a:prstGeom>
          <a:noFill/>
          <a:ln>
            <a:noFill/>
          </a:ln>
        </p:spPr>
      </p:pic>
      <p:sp>
        <p:nvSpPr>
          <p:cNvPr id="8" name="Teardrop 7">
            <a:extLst>
              <a:ext uri="{FF2B5EF4-FFF2-40B4-BE49-F238E27FC236}">
                <a16:creationId xmlns:a16="http://schemas.microsoft.com/office/drawing/2014/main" id="{77B8F8C0-6C6D-FE57-CBB4-76213F6D8121}"/>
              </a:ext>
            </a:extLst>
          </p:cNvPr>
          <p:cNvSpPr/>
          <p:nvPr/>
        </p:nvSpPr>
        <p:spPr>
          <a:xfrm>
            <a:off x="2168264" y="2937165"/>
            <a:ext cx="1716086" cy="1251758"/>
          </a:xfrm>
          <a:prstGeom prst="teardrop">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algn="ctr"/>
            <a:r>
              <a:rPr lang="en-US" b="1"/>
              <a:t>Facility Response Plan</a:t>
            </a:r>
          </a:p>
        </p:txBody>
      </p:sp>
      <p:pic>
        <p:nvPicPr>
          <p:cNvPr id="12" name="Picture 11" descr="A picture containing grass, sky, outdoor&#10;&#10;Description automatically generated">
            <a:extLst>
              <a:ext uri="{FF2B5EF4-FFF2-40B4-BE49-F238E27FC236}">
                <a16:creationId xmlns:a16="http://schemas.microsoft.com/office/drawing/2014/main" id="{592B29EB-5D0F-53B8-6C76-0C8A4B5F5536}"/>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6038778" y="1701477"/>
            <a:ext cx="5782388" cy="4340507"/>
          </a:xfrm>
          <a:prstGeom prst="rect">
            <a:avLst/>
          </a:prstGeom>
          <a:ln w="25400">
            <a:solidFill>
              <a:schemeClr val="accent6"/>
            </a:solidFill>
          </a:ln>
          <a:effectLst>
            <a:outerShdw blurRad="292100" dist="139700" dir="2700000" algn="tl" rotWithShape="0">
              <a:srgbClr val="333333">
                <a:alpha val="65000"/>
              </a:srgbClr>
            </a:outerShdw>
          </a:effectLst>
        </p:spPr>
      </p:pic>
      <p:sp>
        <p:nvSpPr>
          <p:cNvPr id="3" name="TextBox 2">
            <a:extLst>
              <a:ext uri="{FF2B5EF4-FFF2-40B4-BE49-F238E27FC236}">
                <a16:creationId xmlns:a16="http://schemas.microsoft.com/office/drawing/2014/main" id="{BF8BDE95-5EF1-6A37-F572-274D12897F70}"/>
              </a:ext>
            </a:extLst>
          </p:cNvPr>
          <p:cNvSpPr txBox="1"/>
          <p:nvPr/>
        </p:nvSpPr>
        <p:spPr>
          <a:xfrm>
            <a:off x="1475874" y="5325978"/>
            <a:ext cx="4668251" cy="923330"/>
          </a:xfrm>
          <a:prstGeom prst="rect">
            <a:avLst/>
          </a:prstGeom>
          <a:noFill/>
        </p:spPr>
        <p:txBody>
          <a:bodyPr wrap="square" rtlCol="0">
            <a:spAutoFit/>
          </a:bodyPr>
          <a:lstStyle/>
          <a:p>
            <a:pPr algn="ctr"/>
            <a:endParaRPr lang="en-US" dirty="0">
              <a:solidFill>
                <a:schemeClr val="accent1">
                  <a:lumMod val="60000"/>
                  <a:lumOff val="40000"/>
                </a:schemeClr>
              </a:solidFill>
            </a:endParaRPr>
          </a:p>
          <a:p>
            <a:pPr algn="ctr"/>
            <a:r>
              <a:rPr lang="en-US" dirty="0">
                <a:solidFill>
                  <a:schemeClr val="accent1">
                    <a:lumMod val="60000"/>
                    <a:lumOff val="40000"/>
                  </a:schemeClr>
                </a:solidFill>
              </a:rPr>
              <a:t>See Attachment C-II Certification of the Applicability of Substantial Harm  Criteria</a:t>
            </a:r>
          </a:p>
        </p:txBody>
      </p:sp>
    </p:spTree>
    <p:extLst>
      <p:ext uri="{BB962C8B-B14F-4D97-AF65-F5344CB8AC3E}">
        <p14:creationId xmlns:p14="http://schemas.microsoft.com/office/powerpoint/2010/main" val="14932195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BB325-41EE-5BE9-C44A-0FFD02197A2D}"/>
              </a:ext>
            </a:extLst>
          </p:cNvPr>
          <p:cNvSpPr>
            <a:spLocks noGrp="1"/>
          </p:cNvSpPr>
          <p:nvPr>
            <p:ph type="title"/>
          </p:nvPr>
        </p:nvSpPr>
        <p:spPr>
          <a:xfrm>
            <a:off x="838200" y="1114303"/>
            <a:ext cx="8382000" cy="876543"/>
          </a:xfrm>
        </p:spPr>
        <p:txBody>
          <a:bodyPr>
            <a:normAutofit fontScale="90000"/>
          </a:bodyPr>
          <a:lstStyle/>
          <a:p>
            <a:r>
              <a:rPr lang="en-US" dirty="0"/>
              <a:t>FRP Rule Purpose and Applicability</a:t>
            </a:r>
          </a:p>
        </p:txBody>
      </p:sp>
      <p:sp>
        <p:nvSpPr>
          <p:cNvPr id="3" name="Content Placeholder 2">
            <a:extLst>
              <a:ext uri="{FF2B5EF4-FFF2-40B4-BE49-F238E27FC236}">
                <a16:creationId xmlns:a16="http://schemas.microsoft.com/office/drawing/2014/main" id="{B4D07EBD-F21A-F3CF-F06A-4162CA1A51AA}"/>
              </a:ext>
            </a:extLst>
          </p:cNvPr>
          <p:cNvSpPr>
            <a:spLocks noGrp="1"/>
          </p:cNvSpPr>
          <p:nvPr>
            <p:ph idx="1"/>
          </p:nvPr>
        </p:nvSpPr>
        <p:spPr>
          <a:xfrm>
            <a:off x="831273" y="4197926"/>
            <a:ext cx="6932814" cy="1629295"/>
          </a:xfrm>
          <a:solidFill>
            <a:schemeClr val="accent6">
              <a:lumMod val="10000"/>
              <a:lumOff val="90000"/>
            </a:schemeClr>
          </a:solidFill>
          <a:ln w="38100">
            <a:solidFill>
              <a:schemeClr val="accent1">
                <a:lumMod val="50000"/>
              </a:schemeClr>
            </a:solidFill>
          </a:ln>
        </p:spPr>
        <p:txBody>
          <a:bodyPr>
            <a:normAutofit/>
          </a:bodyPr>
          <a:lstStyle/>
          <a:p>
            <a:pPr marL="0" indent="0" algn="ctr">
              <a:buNone/>
            </a:pPr>
            <a:r>
              <a:rPr lang="en-US" dirty="0"/>
              <a:t>“could reasonably be expected to cause </a:t>
            </a:r>
            <a:r>
              <a:rPr lang="en-US" b="1" dirty="0"/>
              <a:t>substantial harm</a:t>
            </a:r>
            <a:r>
              <a:rPr lang="en-US" dirty="0"/>
              <a:t> to the environment by discharging oil into or on the navigable waters or adjoining shorelines”</a:t>
            </a:r>
          </a:p>
        </p:txBody>
      </p:sp>
      <p:sp>
        <p:nvSpPr>
          <p:cNvPr id="5" name="TextBox 4">
            <a:extLst>
              <a:ext uri="{FF2B5EF4-FFF2-40B4-BE49-F238E27FC236}">
                <a16:creationId xmlns:a16="http://schemas.microsoft.com/office/drawing/2014/main" id="{DE28FF32-C668-2812-0E24-D8EFF59F7FDD}"/>
              </a:ext>
            </a:extLst>
          </p:cNvPr>
          <p:cNvSpPr txBox="1"/>
          <p:nvPr/>
        </p:nvSpPr>
        <p:spPr>
          <a:xfrm>
            <a:off x="1155469" y="2086495"/>
            <a:ext cx="6151419" cy="1815882"/>
          </a:xfrm>
          <a:prstGeom prst="rect">
            <a:avLst/>
          </a:prstGeom>
          <a:solidFill>
            <a:srgbClr val="D7EDFC"/>
          </a:solidFill>
          <a:ln w="38100">
            <a:solidFill>
              <a:srgbClr val="011846"/>
            </a:solidFill>
          </a:ln>
        </p:spPr>
        <p:txBody>
          <a:bodyPr wrap="square" rtlCol="0">
            <a:spAutoFit/>
          </a:bodyPr>
          <a:lstStyle/>
          <a:p>
            <a:r>
              <a:rPr lang="en-US" sz="2800" b="1" dirty="0"/>
              <a:t>The purpose of the FRP rule </a:t>
            </a:r>
            <a:r>
              <a:rPr lang="en-US" sz="2800" b="1" dirty="0">
                <a:solidFill>
                  <a:srgbClr val="FF0000"/>
                </a:solidFill>
              </a:rPr>
              <a:t>is to ensure facilities have an approved FRP to respond to the Worst-case discharge</a:t>
            </a:r>
          </a:p>
        </p:txBody>
      </p:sp>
      <p:pic>
        <p:nvPicPr>
          <p:cNvPr id="4" name="Picture 2">
            <a:extLst>
              <a:ext uri="{FF2B5EF4-FFF2-40B4-BE49-F238E27FC236}">
                <a16:creationId xmlns:a16="http://schemas.microsoft.com/office/drawing/2014/main" id="{0FB1BE37-F755-248B-3F55-2339F045D2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6488" y="1876598"/>
            <a:ext cx="4335512" cy="3943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49097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22B94-88C6-B592-D071-C6B2A62F6D7C}"/>
              </a:ext>
            </a:extLst>
          </p:cNvPr>
          <p:cNvSpPr>
            <a:spLocks noGrp="1"/>
          </p:cNvSpPr>
          <p:nvPr>
            <p:ph type="title"/>
          </p:nvPr>
        </p:nvSpPr>
        <p:spPr>
          <a:xfrm>
            <a:off x="7444359" y="302700"/>
            <a:ext cx="4604766" cy="618365"/>
          </a:xfrm>
        </p:spPr>
        <p:txBody>
          <a:bodyPr>
            <a:noAutofit/>
          </a:bodyPr>
          <a:lstStyle/>
          <a:p>
            <a:r>
              <a:rPr lang="en-US" b="1" i="0" dirty="0">
                <a:solidFill>
                  <a:srgbClr val="333333"/>
                </a:solidFill>
                <a:effectLst/>
                <a:latin typeface="Segoe UI Semibold" panose="020B0702040204020203" pitchFamily="34" charset="0"/>
                <a:cs typeface="Segoe UI Semibold" panose="020B0702040204020203" pitchFamily="34" charset="0"/>
              </a:rPr>
              <a:t>Substantial Harm</a:t>
            </a:r>
            <a:endParaRPr lang="en-US" dirty="0">
              <a:latin typeface="Segoe UI Semibold" panose="020B0702040204020203" pitchFamily="34" charset="0"/>
              <a:cs typeface="Segoe UI Semibold" panose="020B0702040204020203" pitchFamily="34" charset="0"/>
            </a:endParaRPr>
          </a:p>
        </p:txBody>
      </p:sp>
      <p:graphicFrame>
        <p:nvGraphicFramePr>
          <p:cNvPr id="6" name="Diagram 5">
            <a:extLst>
              <a:ext uri="{FF2B5EF4-FFF2-40B4-BE49-F238E27FC236}">
                <a16:creationId xmlns:a16="http://schemas.microsoft.com/office/drawing/2014/main" id="{2695A044-5098-5449-F63D-1A9A0061225C}"/>
              </a:ext>
            </a:extLst>
          </p:cNvPr>
          <p:cNvGraphicFramePr/>
          <p:nvPr/>
        </p:nvGraphicFramePr>
        <p:xfrm>
          <a:off x="898524" y="1031345"/>
          <a:ext cx="9988551" cy="51980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014384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22B94-88C6-B592-D071-C6B2A62F6D7C}"/>
              </a:ext>
            </a:extLst>
          </p:cNvPr>
          <p:cNvSpPr>
            <a:spLocks noGrp="1"/>
          </p:cNvSpPr>
          <p:nvPr>
            <p:ph type="title"/>
          </p:nvPr>
        </p:nvSpPr>
        <p:spPr>
          <a:xfrm>
            <a:off x="806418" y="375450"/>
            <a:ext cx="7187655" cy="1896695"/>
          </a:xfrm>
        </p:spPr>
        <p:txBody>
          <a:bodyPr>
            <a:normAutofit/>
          </a:bodyPr>
          <a:lstStyle/>
          <a:p>
            <a:r>
              <a:rPr lang="en-US" sz="2700" b="1" i="0" dirty="0">
                <a:solidFill>
                  <a:srgbClr val="333333"/>
                </a:solidFill>
                <a:effectLst/>
                <a:latin typeface="Open Sans" panose="020B0606030504020204" pitchFamily="34" charset="0"/>
              </a:rPr>
              <a:t>Substantial Harm Criteria Exercise</a:t>
            </a:r>
            <a:br>
              <a:rPr lang="en-US" b="0" i="0" dirty="0">
                <a:solidFill>
                  <a:srgbClr val="333333"/>
                </a:solidFill>
                <a:effectLst/>
                <a:latin typeface="Open Sans" panose="020B0606030504020204" pitchFamily="34" charset="0"/>
              </a:rPr>
            </a:br>
            <a:endParaRPr lang="en-US" dirty="0"/>
          </a:p>
        </p:txBody>
      </p:sp>
      <p:sp>
        <p:nvSpPr>
          <p:cNvPr id="4" name="Text Placeholder 3">
            <a:extLst>
              <a:ext uri="{FF2B5EF4-FFF2-40B4-BE49-F238E27FC236}">
                <a16:creationId xmlns:a16="http://schemas.microsoft.com/office/drawing/2014/main" id="{81287ADE-B028-7CB9-E3F0-0990D0A97D86}"/>
              </a:ext>
            </a:extLst>
          </p:cNvPr>
          <p:cNvSpPr>
            <a:spLocks noGrp="1"/>
          </p:cNvSpPr>
          <p:nvPr>
            <p:ph type="body" sz="half" idx="2"/>
          </p:nvPr>
        </p:nvSpPr>
        <p:spPr>
          <a:xfrm>
            <a:off x="553156" y="2459899"/>
            <a:ext cx="6837200" cy="4022651"/>
          </a:xfrm>
        </p:spPr>
        <p:txBody>
          <a:bodyPr vert="horz" lIns="91440" tIns="45720" rIns="91440" bIns="45720" rtlCol="0" anchor="t">
            <a:normAutofit/>
          </a:bodyPr>
          <a:lstStyle/>
          <a:p>
            <a:pPr lvl="1" eaLnBrk="1" hangingPunct="1">
              <a:lnSpc>
                <a:spcPct val="90000"/>
              </a:lnSpc>
            </a:pPr>
            <a:r>
              <a:rPr lang="en-US" sz="2400" b="1" dirty="0">
                <a:cs typeface="Segoe UI"/>
              </a:rPr>
              <a:t>Using the blank C-II form fill out the necessary information specific to your facility </a:t>
            </a:r>
          </a:p>
          <a:p>
            <a:pPr marL="800100" lvl="1" indent="-342900" eaLnBrk="1" hangingPunct="1">
              <a:lnSpc>
                <a:spcPct val="90000"/>
              </a:lnSpc>
              <a:buFont typeface="Arial" panose="020B0604020202020204" pitchFamily="34" charset="0"/>
              <a:buChar char="•"/>
            </a:pPr>
            <a:endParaRPr lang="en-US" sz="2400" b="1" dirty="0"/>
          </a:p>
          <a:p>
            <a:pPr marL="800100" lvl="1" indent="-342900" eaLnBrk="1" hangingPunct="1">
              <a:lnSpc>
                <a:spcPct val="90000"/>
              </a:lnSpc>
              <a:buChar char="•"/>
            </a:pPr>
            <a:endParaRPr lang="en-US" sz="2400" dirty="0"/>
          </a:p>
        </p:txBody>
      </p:sp>
      <p:pic>
        <p:nvPicPr>
          <p:cNvPr id="5" name="Picture 4">
            <a:extLst>
              <a:ext uri="{FF2B5EF4-FFF2-40B4-BE49-F238E27FC236}">
                <a16:creationId xmlns:a16="http://schemas.microsoft.com/office/drawing/2014/main" id="{9994F042-1066-9A68-1466-59F5AC719676}"/>
              </a:ext>
            </a:extLst>
          </p:cNvPr>
          <p:cNvPicPr>
            <a:picLocks noChangeAspect="1"/>
          </p:cNvPicPr>
          <p:nvPr/>
        </p:nvPicPr>
        <p:blipFill rotWithShape="1">
          <a:blip r:embed="rId3"/>
          <a:srcRect l="30514" t="21187" r="36096" b="8372"/>
          <a:stretch/>
        </p:blipFill>
        <p:spPr>
          <a:xfrm>
            <a:off x="7753611" y="1013588"/>
            <a:ext cx="4070959" cy="4830824"/>
          </a:xfrm>
          <a:prstGeom prst="rect">
            <a:avLst/>
          </a:prstGeom>
          <a:ln>
            <a:solidFill>
              <a:schemeClr val="accent1"/>
            </a:solidFill>
          </a:ln>
        </p:spPr>
      </p:pic>
      <p:sp>
        <p:nvSpPr>
          <p:cNvPr id="3" name="Rectangle 2">
            <a:extLst>
              <a:ext uri="{FF2B5EF4-FFF2-40B4-BE49-F238E27FC236}">
                <a16:creationId xmlns:a16="http://schemas.microsoft.com/office/drawing/2014/main" id="{E43D0482-27B3-3926-EC40-C9C1D54DF680}"/>
              </a:ext>
            </a:extLst>
          </p:cNvPr>
          <p:cNvSpPr txBox="1">
            <a:spLocks noChangeArrowheads="1"/>
          </p:cNvSpPr>
          <p:nvPr/>
        </p:nvSpPr>
        <p:spPr>
          <a:xfrm>
            <a:off x="9125521" y="5666502"/>
            <a:ext cx="2325414" cy="8160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1600" dirty="0">
              <a:solidFill>
                <a:schemeClr val="accent1">
                  <a:lumMod val="60000"/>
                  <a:lumOff val="40000"/>
                </a:schemeClr>
              </a:solidFill>
            </a:endParaRPr>
          </a:p>
        </p:txBody>
      </p:sp>
    </p:spTree>
    <p:extLst>
      <p:ext uri="{BB962C8B-B14F-4D97-AF65-F5344CB8AC3E}">
        <p14:creationId xmlns:p14="http://schemas.microsoft.com/office/powerpoint/2010/main" val="16629883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22B94-88C6-B592-D071-C6B2A62F6D7C}"/>
              </a:ext>
            </a:extLst>
          </p:cNvPr>
          <p:cNvSpPr>
            <a:spLocks noGrp="1"/>
          </p:cNvSpPr>
          <p:nvPr>
            <p:ph type="title"/>
          </p:nvPr>
        </p:nvSpPr>
        <p:spPr>
          <a:xfrm>
            <a:off x="7444359" y="302700"/>
            <a:ext cx="4604766" cy="618365"/>
          </a:xfrm>
        </p:spPr>
        <p:txBody>
          <a:bodyPr>
            <a:noAutofit/>
          </a:bodyPr>
          <a:lstStyle/>
          <a:p>
            <a:r>
              <a:rPr lang="en-US" b="1" i="0" dirty="0">
                <a:solidFill>
                  <a:srgbClr val="333333"/>
                </a:solidFill>
                <a:effectLst/>
                <a:latin typeface="Segoe UI Semibold" panose="020B0702040204020203" pitchFamily="34" charset="0"/>
                <a:cs typeface="Segoe UI Semibold" panose="020B0702040204020203" pitchFamily="34" charset="0"/>
              </a:rPr>
              <a:t>Substantial Harm</a:t>
            </a:r>
            <a:endParaRPr lang="en-US" dirty="0">
              <a:latin typeface="Segoe UI Semibold" panose="020B0702040204020203" pitchFamily="34" charset="0"/>
              <a:cs typeface="Segoe UI Semibold" panose="020B0702040204020203" pitchFamily="34" charset="0"/>
            </a:endParaRPr>
          </a:p>
        </p:txBody>
      </p:sp>
      <p:graphicFrame>
        <p:nvGraphicFramePr>
          <p:cNvPr id="6" name="Diagram 5">
            <a:extLst>
              <a:ext uri="{FF2B5EF4-FFF2-40B4-BE49-F238E27FC236}">
                <a16:creationId xmlns:a16="http://schemas.microsoft.com/office/drawing/2014/main" id="{2695A044-5098-5449-F63D-1A9A0061225C}"/>
              </a:ext>
            </a:extLst>
          </p:cNvPr>
          <p:cNvGraphicFramePr/>
          <p:nvPr>
            <p:extLst>
              <p:ext uri="{D42A27DB-BD31-4B8C-83A1-F6EECF244321}">
                <p14:modId xmlns:p14="http://schemas.microsoft.com/office/powerpoint/2010/main" val="438214671"/>
              </p:ext>
            </p:extLst>
          </p:nvPr>
        </p:nvGraphicFramePr>
        <p:xfrm>
          <a:off x="898524" y="1031345"/>
          <a:ext cx="9988551" cy="51980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765311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C93E3-7DD7-2932-0F94-024A041C2028}"/>
              </a:ext>
            </a:extLst>
          </p:cNvPr>
          <p:cNvSpPr>
            <a:spLocks noGrp="1"/>
          </p:cNvSpPr>
          <p:nvPr>
            <p:ph type="title"/>
          </p:nvPr>
        </p:nvSpPr>
        <p:spPr/>
        <p:txBody>
          <a:bodyPr/>
          <a:lstStyle/>
          <a:p>
            <a:r>
              <a:rPr lang="en-US" dirty="0"/>
              <a:t>Significant &amp; Substantial Harm </a:t>
            </a:r>
          </a:p>
        </p:txBody>
      </p:sp>
      <p:sp>
        <p:nvSpPr>
          <p:cNvPr id="3" name="Content Placeholder 2">
            <a:extLst>
              <a:ext uri="{FF2B5EF4-FFF2-40B4-BE49-F238E27FC236}">
                <a16:creationId xmlns:a16="http://schemas.microsoft.com/office/drawing/2014/main" id="{F6EFC52B-E268-890D-C122-A752E7BEB934}"/>
              </a:ext>
            </a:extLst>
          </p:cNvPr>
          <p:cNvSpPr>
            <a:spLocks noGrp="1"/>
          </p:cNvSpPr>
          <p:nvPr>
            <p:ph idx="1"/>
          </p:nvPr>
        </p:nvSpPr>
        <p:spPr/>
        <p:txBody>
          <a:bodyPr>
            <a:normAutofit/>
          </a:bodyPr>
          <a:lstStyle/>
          <a:p>
            <a:r>
              <a:rPr lang="en-US" dirty="0"/>
              <a:t>Based on the following factors:</a:t>
            </a:r>
          </a:p>
          <a:p>
            <a:pPr lvl="1"/>
            <a:r>
              <a:rPr lang="en-US" dirty="0"/>
              <a:t>Past discharges</a:t>
            </a:r>
          </a:p>
          <a:p>
            <a:pPr lvl="1"/>
            <a:r>
              <a:rPr lang="en-US" dirty="0"/>
              <a:t>Proximity to waters</a:t>
            </a:r>
          </a:p>
          <a:p>
            <a:pPr lvl="1"/>
            <a:r>
              <a:rPr lang="en-US" dirty="0"/>
              <a:t>Age of storage tanks</a:t>
            </a:r>
          </a:p>
          <a:p>
            <a:pPr lvl="1"/>
            <a:r>
              <a:rPr lang="en-US" dirty="0"/>
              <a:t>Vulnerable Receptors will be impacted prior to arrival and deployment of response assets 	</a:t>
            </a:r>
          </a:p>
          <a:p>
            <a:pPr lvl="1"/>
            <a:r>
              <a:rPr lang="en-US" dirty="0"/>
              <a:t>Other facility-specific and Region-specific information</a:t>
            </a:r>
          </a:p>
          <a:p>
            <a:r>
              <a:rPr lang="en-US" dirty="0"/>
              <a:t>EPA will issue notification of determination</a:t>
            </a:r>
          </a:p>
          <a:p>
            <a:r>
              <a:rPr lang="en-US" dirty="0"/>
              <a:t>At a minimum review, every 5 years </a:t>
            </a:r>
          </a:p>
        </p:txBody>
      </p:sp>
    </p:spTree>
    <p:extLst>
      <p:ext uri="{BB962C8B-B14F-4D97-AF65-F5344CB8AC3E}">
        <p14:creationId xmlns:p14="http://schemas.microsoft.com/office/powerpoint/2010/main" val="41196757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3567C-F3DB-26D5-EA53-9945B2FD22EB}"/>
              </a:ext>
            </a:extLst>
          </p:cNvPr>
          <p:cNvSpPr>
            <a:spLocks noGrp="1"/>
          </p:cNvSpPr>
          <p:nvPr>
            <p:ph type="title"/>
          </p:nvPr>
        </p:nvSpPr>
        <p:spPr>
          <a:xfrm>
            <a:off x="971550" y="1304803"/>
            <a:ext cx="4305145" cy="1178266"/>
          </a:xfrm>
        </p:spPr>
        <p:txBody>
          <a:bodyPr>
            <a:normAutofit fontScale="90000"/>
          </a:bodyPr>
          <a:lstStyle/>
          <a:p>
            <a:r>
              <a:rPr lang="en-US" b="1">
                <a:solidFill>
                  <a:srgbClr val="333333"/>
                </a:solidFill>
                <a:latin typeface="Open Sans" panose="020B0606030504020204" pitchFamily="34" charset="0"/>
              </a:rPr>
              <a:t>Submissions &amp; Amendments</a:t>
            </a:r>
            <a:endParaRPr lang="en-US"/>
          </a:p>
        </p:txBody>
      </p:sp>
      <p:sp>
        <p:nvSpPr>
          <p:cNvPr id="6" name="Content Placeholder 5">
            <a:extLst>
              <a:ext uri="{FF2B5EF4-FFF2-40B4-BE49-F238E27FC236}">
                <a16:creationId xmlns:a16="http://schemas.microsoft.com/office/drawing/2014/main" id="{8247E2BC-2F90-969C-631E-26EF438037AD}"/>
              </a:ext>
            </a:extLst>
          </p:cNvPr>
          <p:cNvSpPr>
            <a:spLocks noGrp="1"/>
          </p:cNvSpPr>
          <p:nvPr>
            <p:ph idx="1"/>
          </p:nvPr>
        </p:nvSpPr>
        <p:spPr>
          <a:xfrm>
            <a:off x="1228725" y="2706566"/>
            <a:ext cx="4627623" cy="1989259"/>
          </a:xfrm>
        </p:spPr>
        <p:txBody>
          <a:bodyPr>
            <a:normAutofit fontScale="85000" lnSpcReduction="10000"/>
          </a:bodyPr>
          <a:lstStyle/>
          <a:p>
            <a:r>
              <a:rPr lang="en-US" dirty="0"/>
              <a:t>Prior to start of new operations</a:t>
            </a:r>
          </a:p>
          <a:p>
            <a:pPr lvl="1"/>
            <a:r>
              <a:rPr lang="en-US" dirty="0"/>
              <a:t>60 days for amendments</a:t>
            </a:r>
          </a:p>
          <a:p>
            <a:r>
              <a:rPr lang="en-US" dirty="0"/>
              <a:t>Newly subject to 112.20(f)(1)</a:t>
            </a:r>
          </a:p>
          <a:p>
            <a:pPr lvl="1"/>
            <a:r>
              <a:rPr lang="en-US" dirty="0"/>
              <a:t>6 months</a:t>
            </a:r>
          </a:p>
          <a:p>
            <a:r>
              <a:rPr lang="en-US" dirty="0"/>
              <a:t>60 days after material changes</a:t>
            </a:r>
          </a:p>
        </p:txBody>
      </p:sp>
      <p:pic>
        <p:nvPicPr>
          <p:cNvPr id="9" name="Content Placeholder 6">
            <a:extLst>
              <a:ext uri="{FF2B5EF4-FFF2-40B4-BE49-F238E27FC236}">
                <a16:creationId xmlns:a16="http://schemas.microsoft.com/office/drawing/2014/main" id="{9C4A8A2F-5F33-26AD-E719-39E592809A8B}"/>
              </a:ext>
            </a:extLst>
          </p:cNvPr>
          <p:cNvPicPr>
            <a:picLocks noChangeAspect="1"/>
          </p:cNvPicPr>
          <p:nvPr/>
        </p:nvPicPr>
        <p:blipFill>
          <a:blip r:embed="rId3"/>
          <a:stretch>
            <a:fillRect/>
          </a:stretch>
        </p:blipFill>
        <p:spPr>
          <a:xfrm>
            <a:off x="5836907" y="3615865"/>
            <a:ext cx="3757602" cy="2314449"/>
          </a:xfrm>
          <a:prstGeom prst="rect">
            <a:avLst/>
          </a:prstGeom>
        </p:spPr>
      </p:pic>
      <p:pic>
        <p:nvPicPr>
          <p:cNvPr id="8" name="Content Placeholder 4">
            <a:extLst>
              <a:ext uri="{FF2B5EF4-FFF2-40B4-BE49-F238E27FC236}">
                <a16:creationId xmlns:a16="http://schemas.microsoft.com/office/drawing/2014/main" id="{46F136BC-8D5D-AC51-7BF4-0DA225C175CA}"/>
              </a:ext>
            </a:extLst>
          </p:cNvPr>
          <p:cNvPicPr>
            <a:picLocks noChangeAspect="1"/>
          </p:cNvPicPr>
          <p:nvPr/>
        </p:nvPicPr>
        <p:blipFill>
          <a:blip r:embed="rId4"/>
          <a:stretch>
            <a:fillRect/>
          </a:stretch>
        </p:blipFill>
        <p:spPr>
          <a:xfrm>
            <a:off x="7075042" y="688712"/>
            <a:ext cx="4305145" cy="3143071"/>
          </a:xfrm>
          <a:prstGeom prst="rect">
            <a:avLst/>
          </a:prstGeom>
        </p:spPr>
      </p:pic>
      <p:grpSp>
        <p:nvGrpSpPr>
          <p:cNvPr id="3" name="Group 2">
            <a:extLst>
              <a:ext uri="{FF2B5EF4-FFF2-40B4-BE49-F238E27FC236}">
                <a16:creationId xmlns:a16="http://schemas.microsoft.com/office/drawing/2014/main" id="{2A056565-02FA-C549-8669-814DF0CE48B1}"/>
              </a:ext>
            </a:extLst>
          </p:cNvPr>
          <p:cNvGrpSpPr/>
          <p:nvPr/>
        </p:nvGrpSpPr>
        <p:grpSpPr>
          <a:xfrm>
            <a:off x="7089393" y="2703162"/>
            <a:ext cx="4651223" cy="1277356"/>
            <a:chOff x="3953629" y="2805906"/>
            <a:chExt cx="2950422" cy="1159625"/>
          </a:xfrm>
        </p:grpSpPr>
        <p:sp>
          <p:nvSpPr>
            <p:cNvPr id="4" name="Flowchart: Magnetic Disk 3">
              <a:extLst>
                <a:ext uri="{FF2B5EF4-FFF2-40B4-BE49-F238E27FC236}">
                  <a16:creationId xmlns:a16="http://schemas.microsoft.com/office/drawing/2014/main" id="{E9653FB2-DAB1-DCE9-106A-075A0F95239B}"/>
                </a:ext>
              </a:extLst>
            </p:cNvPr>
            <p:cNvSpPr/>
            <p:nvPr/>
          </p:nvSpPr>
          <p:spPr>
            <a:xfrm>
              <a:off x="3953629" y="2805906"/>
              <a:ext cx="1260764" cy="1159625"/>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a:ea typeface="+mn-ea"/>
                  <a:cs typeface="+mn-cs"/>
                </a:rPr>
                <a:t>1,000,000 Gallons    X Oil</a:t>
              </a:r>
            </a:p>
          </p:txBody>
        </p:sp>
        <p:sp>
          <p:nvSpPr>
            <p:cNvPr id="5" name="Flowchart: Magnetic Disk 4">
              <a:extLst>
                <a:ext uri="{FF2B5EF4-FFF2-40B4-BE49-F238E27FC236}">
                  <a16:creationId xmlns:a16="http://schemas.microsoft.com/office/drawing/2014/main" id="{409EF3A8-9646-E924-E2A5-14496ECD7B76}"/>
                </a:ext>
              </a:extLst>
            </p:cNvPr>
            <p:cNvSpPr/>
            <p:nvPr/>
          </p:nvSpPr>
          <p:spPr>
            <a:xfrm>
              <a:off x="5643287" y="2805906"/>
              <a:ext cx="1260764" cy="109586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a:ea typeface="+mn-ea"/>
                  <a:cs typeface="+mn-cs"/>
                </a:rPr>
                <a:t>1,999,990 Gallons Y Oil</a:t>
              </a:r>
            </a:p>
          </p:txBody>
        </p:sp>
        <p:sp>
          <p:nvSpPr>
            <p:cNvPr id="7" name="Arrow: Left-Right 6">
              <a:extLst>
                <a:ext uri="{FF2B5EF4-FFF2-40B4-BE49-F238E27FC236}">
                  <a16:creationId xmlns:a16="http://schemas.microsoft.com/office/drawing/2014/main" id="{8A4D9BF8-AADE-B4EB-83AB-DBDC991562F5}"/>
                </a:ext>
              </a:extLst>
            </p:cNvPr>
            <p:cNvSpPr/>
            <p:nvPr/>
          </p:nvSpPr>
          <p:spPr>
            <a:xfrm>
              <a:off x="5262370" y="3350146"/>
              <a:ext cx="332940" cy="173687"/>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grpSp>
      <p:sp>
        <p:nvSpPr>
          <p:cNvPr id="10" name="TextBox 9">
            <a:extLst>
              <a:ext uri="{FF2B5EF4-FFF2-40B4-BE49-F238E27FC236}">
                <a16:creationId xmlns:a16="http://schemas.microsoft.com/office/drawing/2014/main" id="{00404703-7C18-B78E-9E7F-6E381A9E8553}"/>
              </a:ext>
            </a:extLst>
          </p:cNvPr>
          <p:cNvSpPr txBox="1"/>
          <p:nvPr/>
        </p:nvSpPr>
        <p:spPr>
          <a:xfrm>
            <a:off x="9475077" y="5729036"/>
            <a:ext cx="2822027" cy="646331"/>
          </a:xfrm>
          <a:prstGeom prst="rect">
            <a:avLst/>
          </a:prstGeom>
          <a:noFill/>
        </p:spPr>
        <p:txBody>
          <a:bodyPr wrap="square" rtlCol="0">
            <a:spAutoFit/>
          </a:bodyPr>
          <a:lstStyle/>
          <a:p>
            <a:r>
              <a:rPr lang="en-US"/>
              <a:t>112.20(a)(2)(ii)-(iv),</a:t>
            </a:r>
            <a:r>
              <a:rPr lang="en-US" b="0" i="0">
                <a:solidFill>
                  <a:srgbClr val="333333"/>
                </a:solidFill>
                <a:effectLst/>
                <a:latin typeface="Roboto" panose="02000000000000000000" pitchFamily="2" charset="0"/>
              </a:rPr>
              <a:t> 112.20(d)(1),112.20(d)(2)</a:t>
            </a:r>
            <a:endParaRPr lang="en-US"/>
          </a:p>
        </p:txBody>
      </p:sp>
    </p:spTree>
    <p:extLst>
      <p:ext uri="{BB962C8B-B14F-4D97-AF65-F5344CB8AC3E}">
        <p14:creationId xmlns:p14="http://schemas.microsoft.com/office/powerpoint/2010/main" val="32510924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712C8-44F0-8066-32DA-0A111675420E}"/>
              </a:ext>
            </a:extLst>
          </p:cNvPr>
          <p:cNvSpPr>
            <a:spLocks noGrp="1"/>
          </p:cNvSpPr>
          <p:nvPr>
            <p:ph type="title"/>
          </p:nvPr>
        </p:nvSpPr>
        <p:spPr/>
        <p:txBody>
          <a:bodyPr/>
          <a:lstStyle/>
          <a:p>
            <a:r>
              <a:rPr lang="en-US" dirty="0"/>
              <a:t>General Requirements</a:t>
            </a:r>
          </a:p>
        </p:txBody>
      </p:sp>
      <p:sp>
        <p:nvSpPr>
          <p:cNvPr id="5" name="Text Placeholder 4">
            <a:extLst>
              <a:ext uri="{FF2B5EF4-FFF2-40B4-BE49-F238E27FC236}">
                <a16:creationId xmlns:a16="http://schemas.microsoft.com/office/drawing/2014/main" id="{DB38DCE0-4838-1951-4826-296E872B4C42}"/>
              </a:ext>
            </a:extLst>
          </p:cNvPr>
          <p:cNvSpPr>
            <a:spLocks noGrp="1"/>
          </p:cNvSpPr>
          <p:nvPr>
            <p:ph type="body" idx="1"/>
          </p:nvPr>
        </p:nvSpPr>
        <p:spPr/>
        <p:txBody>
          <a:bodyPr/>
          <a:lstStyle/>
          <a:p>
            <a:r>
              <a:rPr lang="en-US"/>
              <a:t>Contents and Format</a:t>
            </a:r>
          </a:p>
        </p:txBody>
      </p:sp>
      <p:sp>
        <p:nvSpPr>
          <p:cNvPr id="3" name="Content Placeholder 2">
            <a:extLst>
              <a:ext uri="{FF2B5EF4-FFF2-40B4-BE49-F238E27FC236}">
                <a16:creationId xmlns:a16="http://schemas.microsoft.com/office/drawing/2014/main" id="{98E47697-9E7B-CABB-11A4-75CC354F3B3E}"/>
              </a:ext>
            </a:extLst>
          </p:cNvPr>
          <p:cNvSpPr>
            <a:spLocks noGrp="1"/>
          </p:cNvSpPr>
          <p:nvPr>
            <p:ph sz="half" idx="2"/>
          </p:nvPr>
        </p:nvSpPr>
        <p:spPr/>
        <p:txBody>
          <a:bodyPr>
            <a:normAutofit/>
          </a:bodyPr>
          <a:lstStyle/>
          <a:p>
            <a:r>
              <a:rPr lang="en-US" dirty="0">
                <a:solidFill>
                  <a:srgbClr val="333333"/>
                </a:solidFill>
                <a:latin typeface="Roboto" panose="02000000000000000000" pitchFamily="2" charset="0"/>
              </a:rPr>
              <a:t>Follow appendix F format or use a cross-reference for ICP</a:t>
            </a:r>
          </a:p>
          <a:p>
            <a:r>
              <a:rPr lang="en-US" dirty="0"/>
              <a:t>Emergency Response Action Plan</a:t>
            </a:r>
          </a:p>
          <a:p>
            <a:r>
              <a:rPr lang="en-US" dirty="0"/>
              <a:t>FRP Contents described  112.20(h)1-11</a:t>
            </a:r>
          </a:p>
          <a:p>
            <a:pPr marL="457200" lvl="1" indent="0">
              <a:buNone/>
            </a:pPr>
            <a:endParaRPr lang="en-US" dirty="0"/>
          </a:p>
          <a:p>
            <a:pPr lvl="1"/>
            <a:endParaRPr lang="en-US" dirty="0"/>
          </a:p>
          <a:p>
            <a:endParaRPr lang="en-US" dirty="0"/>
          </a:p>
          <a:p>
            <a:pPr marL="0" indent="0">
              <a:buNone/>
            </a:pPr>
            <a:endParaRPr lang="en-US" dirty="0">
              <a:solidFill>
                <a:srgbClr val="333333"/>
              </a:solidFill>
              <a:latin typeface="Roboto" panose="02000000000000000000" pitchFamily="2" charset="0"/>
            </a:endParaRPr>
          </a:p>
        </p:txBody>
      </p:sp>
      <p:sp>
        <p:nvSpPr>
          <p:cNvPr id="6" name="Text Placeholder 5">
            <a:extLst>
              <a:ext uri="{FF2B5EF4-FFF2-40B4-BE49-F238E27FC236}">
                <a16:creationId xmlns:a16="http://schemas.microsoft.com/office/drawing/2014/main" id="{12BC953E-CA97-63F4-B902-492562A89B4E}"/>
              </a:ext>
            </a:extLst>
          </p:cNvPr>
          <p:cNvSpPr>
            <a:spLocks noGrp="1"/>
          </p:cNvSpPr>
          <p:nvPr>
            <p:ph type="body" sz="quarter" idx="3"/>
          </p:nvPr>
        </p:nvSpPr>
        <p:spPr/>
        <p:txBody>
          <a:bodyPr/>
          <a:lstStyle/>
          <a:p>
            <a:r>
              <a:rPr lang="en-US"/>
              <a:t>Field Actions</a:t>
            </a:r>
          </a:p>
        </p:txBody>
      </p:sp>
      <p:sp>
        <p:nvSpPr>
          <p:cNvPr id="7" name="Content Placeholder 6">
            <a:extLst>
              <a:ext uri="{FF2B5EF4-FFF2-40B4-BE49-F238E27FC236}">
                <a16:creationId xmlns:a16="http://schemas.microsoft.com/office/drawing/2014/main" id="{06CCB0A4-E5B6-F44C-12AA-32F8D8660E96}"/>
              </a:ext>
            </a:extLst>
          </p:cNvPr>
          <p:cNvSpPr>
            <a:spLocks noGrp="1"/>
          </p:cNvSpPr>
          <p:nvPr>
            <p:ph sz="quarter" idx="4"/>
          </p:nvPr>
        </p:nvSpPr>
        <p:spPr/>
        <p:txBody>
          <a:bodyPr>
            <a:normAutofit/>
          </a:bodyPr>
          <a:lstStyle/>
          <a:p>
            <a:r>
              <a:rPr lang="en-US" dirty="0"/>
              <a:t>Spill response training program</a:t>
            </a:r>
          </a:p>
          <a:p>
            <a:r>
              <a:rPr lang="en-US" dirty="0"/>
              <a:t>Drills and exercise program</a:t>
            </a:r>
          </a:p>
          <a:p>
            <a:r>
              <a:rPr lang="en-US" dirty="0"/>
              <a:t>Operable and ready equipment</a:t>
            </a:r>
          </a:p>
          <a:p>
            <a:r>
              <a:rPr lang="en-US" dirty="0">
                <a:solidFill>
                  <a:srgbClr val="333333"/>
                </a:solidFill>
                <a:latin typeface="+mj-lt"/>
              </a:rPr>
              <a:t>Consistent with the NCP and Area Contingency Plans</a:t>
            </a:r>
          </a:p>
          <a:p>
            <a:pPr marL="457200" lvl="1" indent="0">
              <a:buNone/>
            </a:pPr>
            <a:endParaRPr lang="en-US" dirty="0">
              <a:solidFill>
                <a:srgbClr val="333333"/>
              </a:solidFill>
              <a:latin typeface="Roboto" panose="02000000000000000000" pitchFamily="2" charset="0"/>
            </a:endParaRPr>
          </a:p>
          <a:p>
            <a:pPr marL="0" indent="0">
              <a:buNone/>
            </a:pPr>
            <a:endParaRPr lang="en-US" dirty="0"/>
          </a:p>
        </p:txBody>
      </p:sp>
    </p:spTree>
    <p:extLst>
      <p:ext uri="{BB962C8B-B14F-4D97-AF65-F5344CB8AC3E}">
        <p14:creationId xmlns:p14="http://schemas.microsoft.com/office/powerpoint/2010/main" val="32940636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01548-EE4E-9E6D-13A3-8299EEE8FCAC}"/>
              </a:ext>
            </a:extLst>
          </p:cNvPr>
          <p:cNvSpPr>
            <a:spLocks noGrp="1"/>
          </p:cNvSpPr>
          <p:nvPr>
            <p:ph type="title"/>
          </p:nvPr>
        </p:nvSpPr>
        <p:spPr>
          <a:xfrm>
            <a:off x="518615" y="720256"/>
            <a:ext cx="7356144" cy="1359244"/>
          </a:xfrm>
        </p:spPr>
        <p:txBody>
          <a:bodyPr>
            <a:normAutofit/>
          </a:bodyPr>
          <a:lstStyle/>
          <a:p>
            <a:r>
              <a:rPr lang="en-US" sz="3600" dirty="0"/>
              <a:t>Recap-SPCC and FRP Rules</a:t>
            </a:r>
          </a:p>
        </p:txBody>
      </p:sp>
      <p:graphicFrame>
        <p:nvGraphicFramePr>
          <p:cNvPr id="7" name="Diagram 6">
            <a:extLst>
              <a:ext uri="{FF2B5EF4-FFF2-40B4-BE49-F238E27FC236}">
                <a16:creationId xmlns:a16="http://schemas.microsoft.com/office/drawing/2014/main" id="{451B4D1A-08E6-9A91-8EE4-3BBC0FF04BBF}"/>
              </a:ext>
            </a:extLst>
          </p:cNvPr>
          <p:cNvGraphicFramePr/>
          <p:nvPr>
            <p:extLst>
              <p:ext uri="{D42A27DB-BD31-4B8C-83A1-F6EECF244321}">
                <p14:modId xmlns:p14="http://schemas.microsoft.com/office/powerpoint/2010/main" val="3850823565"/>
              </p:ext>
            </p:extLst>
          </p:nvPr>
        </p:nvGraphicFramePr>
        <p:xfrm>
          <a:off x="2997842" y="3429000"/>
          <a:ext cx="2361235" cy="27087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Make Your Titles Stand Out with Book Title Cliparts">
            <a:extLst>
              <a:ext uri="{FF2B5EF4-FFF2-40B4-BE49-F238E27FC236}">
                <a16:creationId xmlns:a16="http://schemas.microsoft.com/office/drawing/2014/main" id="{0F6F5C7C-BC40-E113-E448-E673FE05D337}"/>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17859" y="2640882"/>
            <a:ext cx="2743200" cy="2839720"/>
          </a:xfrm>
          <a:prstGeom prst="rect">
            <a:avLst/>
          </a:prstGeom>
          <a:noFill/>
          <a:ln>
            <a:noFill/>
          </a:ln>
        </p:spPr>
      </p:pic>
      <p:sp>
        <p:nvSpPr>
          <p:cNvPr id="8" name="Teardrop 7">
            <a:extLst>
              <a:ext uri="{FF2B5EF4-FFF2-40B4-BE49-F238E27FC236}">
                <a16:creationId xmlns:a16="http://schemas.microsoft.com/office/drawing/2014/main" id="{0D6B2523-B71B-9058-322C-B40608E68DAC}"/>
              </a:ext>
            </a:extLst>
          </p:cNvPr>
          <p:cNvSpPr/>
          <p:nvPr/>
        </p:nvSpPr>
        <p:spPr>
          <a:xfrm>
            <a:off x="694481" y="2777924"/>
            <a:ext cx="1857526" cy="1493133"/>
          </a:xfrm>
          <a:prstGeom prst="teardrop">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t>Facility Response Plan</a:t>
            </a:r>
          </a:p>
        </p:txBody>
      </p:sp>
      <p:pic>
        <p:nvPicPr>
          <p:cNvPr id="12" name="Picture 11" descr="A picture containing grass, sky, outdoor&#10;&#10;Description automatically generated">
            <a:extLst>
              <a:ext uri="{FF2B5EF4-FFF2-40B4-BE49-F238E27FC236}">
                <a16:creationId xmlns:a16="http://schemas.microsoft.com/office/drawing/2014/main" id="{B571F888-A33D-778C-4371-6925609E97C3}"/>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6038778" y="1701477"/>
            <a:ext cx="5782388" cy="4340507"/>
          </a:xfrm>
          <a:prstGeom prst="rect">
            <a:avLst/>
          </a:prstGeom>
          <a:ln>
            <a:noFill/>
          </a:ln>
          <a:effectLst>
            <a:outerShdw blurRad="292100" dist="139700" dir="2700000" algn="tl" rotWithShape="0">
              <a:srgbClr val="333333">
                <a:alpha val="65000"/>
              </a:srgbClr>
            </a:outerShdw>
          </a:effectLst>
        </p:spPr>
      </p:pic>
      <p:sp>
        <p:nvSpPr>
          <p:cNvPr id="15" name="Teardrop 14">
            <a:extLst>
              <a:ext uri="{FF2B5EF4-FFF2-40B4-BE49-F238E27FC236}">
                <a16:creationId xmlns:a16="http://schemas.microsoft.com/office/drawing/2014/main" id="{861FD20E-186D-72DF-16B6-3E14C0A1FEEB}"/>
              </a:ext>
            </a:extLst>
          </p:cNvPr>
          <p:cNvSpPr/>
          <p:nvPr/>
        </p:nvSpPr>
        <p:spPr>
          <a:xfrm>
            <a:off x="3540759" y="3565003"/>
            <a:ext cx="1447929" cy="1516283"/>
          </a:xfrm>
          <a:prstGeom prst="teardrop">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t>SPCC</a:t>
            </a:r>
          </a:p>
        </p:txBody>
      </p:sp>
    </p:spTree>
    <p:extLst>
      <p:ext uri="{BB962C8B-B14F-4D97-AF65-F5344CB8AC3E}">
        <p14:creationId xmlns:p14="http://schemas.microsoft.com/office/powerpoint/2010/main" val="20031856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D2B74-643C-51F1-CF92-5329CC8D61FA}"/>
              </a:ext>
            </a:extLst>
          </p:cNvPr>
          <p:cNvSpPr>
            <a:spLocks noGrp="1"/>
          </p:cNvSpPr>
          <p:nvPr>
            <p:ph type="title"/>
          </p:nvPr>
        </p:nvSpPr>
        <p:spPr>
          <a:xfrm>
            <a:off x="838200" y="1111994"/>
            <a:ext cx="11353800" cy="876543"/>
          </a:xfrm>
        </p:spPr>
        <p:txBody>
          <a:bodyPr>
            <a:normAutofit fontScale="90000"/>
          </a:bodyPr>
          <a:lstStyle/>
          <a:p>
            <a:r>
              <a:rPr lang="en-US" dirty="0"/>
              <a:t>Recap-SPCC Plan </a:t>
            </a:r>
            <a:r>
              <a:rPr lang="en-US" sz="4400" b="1" dirty="0"/>
              <a:t>Preparation and Amendments</a:t>
            </a:r>
            <a:endParaRPr lang="en-US" dirty="0"/>
          </a:p>
        </p:txBody>
      </p:sp>
      <p:sp>
        <p:nvSpPr>
          <p:cNvPr id="4" name="Content Placeholder 3">
            <a:extLst>
              <a:ext uri="{FF2B5EF4-FFF2-40B4-BE49-F238E27FC236}">
                <a16:creationId xmlns:a16="http://schemas.microsoft.com/office/drawing/2014/main" id="{A05FCB52-E4FC-510E-E7BF-0EABC86F4937}"/>
              </a:ext>
            </a:extLst>
          </p:cNvPr>
          <p:cNvSpPr>
            <a:spLocks noGrp="1"/>
          </p:cNvSpPr>
          <p:nvPr>
            <p:ph idx="1"/>
          </p:nvPr>
        </p:nvSpPr>
        <p:spPr>
          <a:xfrm>
            <a:off x="284480" y="2315182"/>
            <a:ext cx="6664960" cy="4105937"/>
          </a:xfrm>
        </p:spPr>
        <p:txBody>
          <a:bodyPr>
            <a:noAutofit/>
          </a:bodyPr>
          <a:lstStyle/>
          <a:p>
            <a:pPr lvl="1">
              <a:lnSpc>
                <a:spcPct val="100000"/>
              </a:lnSpc>
              <a:buClr>
                <a:srgbClr val="C00000"/>
              </a:buClr>
              <a:buFont typeface="Wingdings" panose="05000000000000000000" pitchFamily="2" charset="2"/>
              <a:buChar char="§"/>
            </a:pPr>
            <a:r>
              <a:rPr lang="en-US" sz="2000" dirty="0">
                <a:ea typeface="Calibri" panose="020F0502020204030204" pitchFamily="34" charset="0"/>
                <a:cs typeface="Calibri" panose="020F0502020204030204" pitchFamily="34" charset="0"/>
              </a:rPr>
              <a:t>SPCC Plan must be certified by a Professional Engineer (PE)</a:t>
            </a:r>
          </a:p>
          <a:p>
            <a:pPr lvl="1">
              <a:lnSpc>
                <a:spcPct val="100000"/>
              </a:lnSpc>
              <a:buClr>
                <a:srgbClr val="C00000"/>
              </a:buClr>
              <a:buFont typeface="Wingdings" panose="05000000000000000000" pitchFamily="2" charset="2"/>
              <a:buChar char="§"/>
            </a:pPr>
            <a:r>
              <a:rPr lang="en-US" sz="2000" dirty="0">
                <a:ea typeface="Calibri" panose="020F0502020204030204" pitchFamily="34" charset="0"/>
                <a:cs typeface="Calibri" panose="020F0502020204030204" pitchFamily="34" charset="0"/>
              </a:rPr>
              <a:t>A PE must certify any technical amendments</a:t>
            </a:r>
          </a:p>
          <a:p>
            <a:pPr lvl="1">
              <a:lnSpc>
                <a:spcPct val="100000"/>
              </a:lnSpc>
              <a:buClr>
                <a:srgbClr val="C00000"/>
              </a:buClr>
              <a:buFont typeface="Wingdings" panose="05000000000000000000" pitchFamily="2" charset="2"/>
              <a:buChar char="§"/>
            </a:pPr>
            <a:r>
              <a:rPr lang="en-US" sz="2000" dirty="0">
                <a:ea typeface="Calibri" panose="020F0502020204030204" pitchFamily="34" charset="0"/>
                <a:cs typeface="Calibri" panose="020F0502020204030204" pitchFamily="34" charset="0"/>
              </a:rPr>
              <a:t>SPCC Plan must have the full approval of management </a:t>
            </a:r>
          </a:p>
          <a:p>
            <a:pPr lvl="1">
              <a:lnSpc>
                <a:spcPct val="100000"/>
              </a:lnSpc>
              <a:buClr>
                <a:srgbClr val="C00000"/>
              </a:buClr>
              <a:buFont typeface="Wingdings" panose="05000000000000000000" pitchFamily="2" charset="2"/>
              <a:buChar char="§"/>
            </a:pPr>
            <a:r>
              <a:rPr lang="en-US" sz="2000" dirty="0">
                <a:ea typeface="Calibri" panose="020F0502020204030204" pitchFamily="34" charset="0"/>
                <a:cs typeface="Calibri" panose="020F0502020204030204" pitchFamily="34" charset="0"/>
              </a:rPr>
              <a:t>A plan should be amended and resubmitted in the case of any material changes at the facility</a:t>
            </a:r>
          </a:p>
          <a:p>
            <a:pPr lvl="1">
              <a:lnSpc>
                <a:spcPct val="100000"/>
              </a:lnSpc>
              <a:buClr>
                <a:srgbClr val="C00000"/>
              </a:buClr>
              <a:buFont typeface="Wingdings" panose="05000000000000000000" pitchFamily="2" charset="2"/>
              <a:buChar char="§"/>
            </a:pPr>
            <a:r>
              <a:rPr lang="en-US" sz="2000" dirty="0">
                <a:ea typeface="Calibri" panose="020F0502020204030204" pitchFamily="34" charset="0"/>
                <a:cs typeface="Calibri" panose="020F0502020204030204" pitchFamily="34" charset="0"/>
              </a:rPr>
              <a:t>SPCC plans should be reviewed and resubmitted every five years. </a:t>
            </a:r>
          </a:p>
        </p:txBody>
      </p:sp>
      <p:pic>
        <p:nvPicPr>
          <p:cNvPr id="7" name="Picture 6" descr="A picture containing grass, sky, outdoor&#10;&#10;Description automatically generated">
            <a:extLst>
              <a:ext uri="{FF2B5EF4-FFF2-40B4-BE49-F238E27FC236}">
                <a16:creationId xmlns:a16="http://schemas.microsoft.com/office/drawing/2014/main" id="{FF9489E6-D271-B8F3-6A1B-E7B3C9491D5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934420" y="2163640"/>
            <a:ext cx="4886745" cy="3668199"/>
          </a:xfrm>
          <a:prstGeom prst="rect">
            <a:avLst/>
          </a:prstGeom>
          <a:ln>
            <a:solidFill>
              <a:schemeClr val="accent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41932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9"/>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9"/>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9"/>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9"/>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3E794-A451-7437-7F77-10C6F39B29EC}"/>
              </a:ext>
            </a:extLst>
          </p:cNvPr>
          <p:cNvSpPr>
            <a:spLocks noGrp="1"/>
          </p:cNvSpPr>
          <p:nvPr>
            <p:ph type="title"/>
          </p:nvPr>
        </p:nvSpPr>
        <p:spPr>
          <a:xfrm>
            <a:off x="838200" y="869363"/>
            <a:ext cx="5753100" cy="876543"/>
          </a:xfrm>
        </p:spPr>
        <p:txBody>
          <a:bodyPr/>
          <a:lstStyle/>
          <a:p>
            <a:r>
              <a:rPr lang="en-US" dirty="0"/>
              <a:t>Recap – FRP </a:t>
            </a:r>
          </a:p>
        </p:txBody>
      </p:sp>
      <p:pic>
        <p:nvPicPr>
          <p:cNvPr id="5" name="Content Placeholder 4" descr="A picture containing rock, outdoor, nature&#10;&#10;AI-generated content may be incorrect.">
            <a:extLst>
              <a:ext uri="{FF2B5EF4-FFF2-40B4-BE49-F238E27FC236}">
                <a16:creationId xmlns:a16="http://schemas.microsoft.com/office/drawing/2014/main" id="{894CA481-A8E2-5439-4BBD-68E535A9C5AD}"/>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910512" y="1267122"/>
            <a:ext cx="3843338" cy="2161878"/>
          </a:xfrm>
        </p:spPr>
      </p:pic>
      <p:pic>
        <p:nvPicPr>
          <p:cNvPr id="8" name="Picture 7" descr="A picture containing text, sky, outdoor, orange&#10;&#10;AI-generated content may be incorrect.">
            <a:extLst>
              <a:ext uri="{FF2B5EF4-FFF2-40B4-BE49-F238E27FC236}">
                <a16:creationId xmlns:a16="http://schemas.microsoft.com/office/drawing/2014/main" id="{27017C41-EAEB-6695-8536-D1120836D166}"/>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175500" y="3069225"/>
            <a:ext cx="4178300" cy="3133725"/>
          </a:xfrm>
          <a:prstGeom prst="rect">
            <a:avLst/>
          </a:prstGeom>
        </p:spPr>
      </p:pic>
      <p:pic>
        <p:nvPicPr>
          <p:cNvPr id="11" name="Picture 10" descr="A picture containing water, yellow, boat&#10;&#10;AI-generated content may be incorrect.">
            <a:extLst>
              <a:ext uri="{FF2B5EF4-FFF2-40B4-BE49-F238E27FC236}">
                <a16:creationId xmlns:a16="http://schemas.microsoft.com/office/drawing/2014/main" id="{871B34F7-F742-71FF-8BA6-215F5E2F4BB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4972050" y="3283537"/>
            <a:ext cx="3606800" cy="2705100"/>
          </a:xfrm>
          <a:prstGeom prst="rect">
            <a:avLst/>
          </a:prstGeom>
        </p:spPr>
      </p:pic>
      <p:sp>
        <p:nvSpPr>
          <p:cNvPr id="7" name="Content Placeholder 2">
            <a:extLst>
              <a:ext uri="{FF2B5EF4-FFF2-40B4-BE49-F238E27FC236}">
                <a16:creationId xmlns:a16="http://schemas.microsoft.com/office/drawing/2014/main" id="{A5B730D5-C8BC-BD36-CACB-74B31D0E8F77}"/>
              </a:ext>
            </a:extLst>
          </p:cNvPr>
          <p:cNvSpPr txBox="1">
            <a:spLocks/>
          </p:cNvSpPr>
          <p:nvPr/>
        </p:nvSpPr>
        <p:spPr>
          <a:xfrm>
            <a:off x="459741" y="3283537"/>
            <a:ext cx="4512309" cy="2705100"/>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sz="2400" dirty="0"/>
              <a:t>Facilities who are subject to the FRP Rule required to prepare an FRP</a:t>
            </a:r>
          </a:p>
          <a:p>
            <a:pPr>
              <a:lnSpc>
                <a:spcPct val="120000"/>
              </a:lnSpc>
            </a:pPr>
            <a:r>
              <a:rPr lang="en-US" sz="2400" dirty="0"/>
              <a:t>FRP Harm Categories</a:t>
            </a:r>
          </a:p>
          <a:p>
            <a:pPr lvl="1">
              <a:lnSpc>
                <a:spcPct val="120000"/>
              </a:lnSpc>
            </a:pPr>
            <a:r>
              <a:rPr lang="en-US" dirty="0"/>
              <a:t>A facility may be determined to pose substantial harm.</a:t>
            </a:r>
          </a:p>
          <a:p>
            <a:pPr lvl="1">
              <a:lnSpc>
                <a:spcPct val="120000"/>
              </a:lnSpc>
            </a:pPr>
            <a:r>
              <a:rPr lang="en-US" dirty="0"/>
              <a:t>A facility may be designated as posing significant‑and‑substantial harm.</a:t>
            </a:r>
          </a:p>
          <a:p>
            <a:pPr marL="0" indent="0">
              <a:buNone/>
            </a:pPr>
            <a:endParaRPr lang="en-US" dirty="0"/>
          </a:p>
          <a:p>
            <a:endParaRPr lang="en-US" dirty="0"/>
          </a:p>
        </p:txBody>
      </p:sp>
      <p:sp>
        <p:nvSpPr>
          <p:cNvPr id="9" name="TextBox 8">
            <a:extLst>
              <a:ext uri="{FF2B5EF4-FFF2-40B4-BE49-F238E27FC236}">
                <a16:creationId xmlns:a16="http://schemas.microsoft.com/office/drawing/2014/main" id="{EB193F10-87EA-146D-62EF-86693297F802}"/>
              </a:ext>
            </a:extLst>
          </p:cNvPr>
          <p:cNvSpPr txBox="1"/>
          <p:nvPr/>
        </p:nvSpPr>
        <p:spPr>
          <a:xfrm>
            <a:off x="372141" y="1960218"/>
            <a:ext cx="7157548" cy="1538883"/>
          </a:xfrm>
          <a:prstGeom prst="rect">
            <a:avLst/>
          </a:prstGeom>
          <a:noFill/>
        </p:spPr>
        <p:txBody>
          <a:bodyPr wrap="square" rtlCol="0">
            <a:spAutoFit/>
          </a:bodyPr>
          <a:lstStyle/>
          <a:p>
            <a:r>
              <a:rPr lang="en-US" sz="2200" b="1" dirty="0">
                <a:solidFill>
                  <a:srgbClr val="FF0000"/>
                </a:solidFill>
              </a:rPr>
              <a:t>The purpose of the FRP rule </a:t>
            </a:r>
            <a:r>
              <a:rPr lang="en-US" sz="2400" b="1" dirty="0">
                <a:solidFill>
                  <a:srgbClr val="FF0000"/>
                </a:solidFill>
              </a:rPr>
              <a:t>is to ensure facilities have an approved FRP to respond to the Worst-case discharge</a:t>
            </a:r>
          </a:p>
          <a:p>
            <a:endParaRPr lang="en-US" sz="2200" b="1" dirty="0">
              <a:solidFill>
                <a:srgbClr val="FF0000"/>
              </a:solidFill>
            </a:endParaRPr>
          </a:p>
        </p:txBody>
      </p:sp>
    </p:spTree>
    <p:extLst>
      <p:ext uri="{BB962C8B-B14F-4D97-AF65-F5344CB8AC3E}">
        <p14:creationId xmlns:p14="http://schemas.microsoft.com/office/powerpoint/2010/main" val="40846939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34CDC-24AD-BBEE-CB61-F44D25B66658}"/>
              </a:ext>
            </a:extLst>
          </p:cNvPr>
          <p:cNvSpPr>
            <a:spLocks noGrp="1"/>
          </p:cNvSpPr>
          <p:nvPr>
            <p:ph type="title"/>
          </p:nvPr>
        </p:nvSpPr>
        <p:spPr>
          <a:xfrm>
            <a:off x="609600" y="274638"/>
            <a:ext cx="10972800" cy="1875176"/>
          </a:xfrm>
        </p:spPr>
        <p:txBody>
          <a:bodyPr anchor="ctr">
            <a:normAutofit/>
          </a:bodyPr>
          <a:lstStyle/>
          <a:p>
            <a:r>
              <a:rPr lang="en-US" dirty="0"/>
              <a:t>    FRP </a:t>
            </a:r>
            <a:r>
              <a:rPr lang="en-US" b="1" dirty="0"/>
              <a:t>Submissions</a:t>
            </a:r>
            <a:r>
              <a:rPr lang="en-US" dirty="0"/>
              <a:t>:</a:t>
            </a:r>
          </a:p>
        </p:txBody>
      </p:sp>
      <p:sp>
        <p:nvSpPr>
          <p:cNvPr id="3" name="Content Placeholder 2">
            <a:extLst>
              <a:ext uri="{FF2B5EF4-FFF2-40B4-BE49-F238E27FC236}">
                <a16:creationId xmlns:a16="http://schemas.microsoft.com/office/drawing/2014/main" id="{08501056-B5F7-1FBA-1BF8-57DF3B1BFD0B}"/>
              </a:ext>
            </a:extLst>
          </p:cNvPr>
          <p:cNvSpPr>
            <a:spLocks noGrp="1"/>
          </p:cNvSpPr>
          <p:nvPr>
            <p:ph type="body" sz="half" idx="1"/>
          </p:nvPr>
        </p:nvSpPr>
        <p:spPr>
          <a:xfrm>
            <a:off x="609600" y="1600201"/>
            <a:ext cx="5384800" cy="4525963"/>
          </a:xfrm>
        </p:spPr>
        <p:txBody>
          <a:bodyPr>
            <a:normAutofit/>
          </a:bodyPr>
          <a:lstStyle/>
          <a:p>
            <a:pPr lvl="1"/>
            <a:endParaRPr lang="en-US" sz="2800" dirty="0"/>
          </a:p>
          <a:p>
            <a:pPr lvl="1"/>
            <a:r>
              <a:rPr lang="en-US" sz="2800" dirty="0"/>
              <a:t>FRP/ERAP</a:t>
            </a:r>
          </a:p>
          <a:p>
            <a:pPr lvl="1"/>
            <a:r>
              <a:rPr lang="en-US" sz="2800" dirty="0"/>
              <a:t>FRP review every 5 years</a:t>
            </a:r>
          </a:p>
          <a:p>
            <a:pPr marL="0" indent="0">
              <a:buNone/>
            </a:pPr>
            <a:endParaRPr lang="en-US" sz="2000" b="1" dirty="0"/>
          </a:p>
          <a:p>
            <a:pPr marL="0" indent="0">
              <a:buNone/>
            </a:pPr>
            <a:r>
              <a:rPr lang="en-US" sz="2000" b="1" dirty="0"/>
              <a:t>Facility should conduct amendments:</a:t>
            </a:r>
          </a:p>
          <a:p>
            <a:pPr marL="0" indent="0">
              <a:buNone/>
            </a:pPr>
            <a:r>
              <a:rPr lang="en-US" sz="2000" dirty="0"/>
              <a:t>If required by Regional Administrator</a:t>
            </a:r>
          </a:p>
          <a:p>
            <a:pPr marL="0" indent="0">
              <a:buNone/>
            </a:pPr>
            <a:r>
              <a:rPr lang="en-US" sz="2000" dirty="0"/>
              <a:t>If there is a Material change</a:t>
            </a:r>
          </a:p>
          <a:p>
            <a:pPr marL="0" indent="0">
              <a:buNone/>
            </a:pPr>
            <a:r>
              <a:rPr lang="en-US" sz="2000" dirty="0"/>
              <a:t>After a 5-year review if there is a material change </a:t>
            </a:r>
          </a:p>
          <a:p>
            <a:pPr marL="0" indent="0">
              <a:buNone/>
            </a:pPr>
            <a:endParaRPr lang="en-US" dirty="0"/>
          </a:p>
        </p:txBody>
      </p:sp>
      <p:pic>
        <p:nvPicPr>
          <p:cNvPr id="5" name="Content Placeholder 4" descr="Make Your Titles Stand Out with Book Title Cliparts">
            <a:extLst>
              <a:ext uri="{FF2B5EF4-FFF2-40B4-BE49-F238E27FC236}">
                <a16:creationId xmlns:a16="http://schemas.microsoft.com/office/drawing/2014/main" id="{12B605B6-8FC6-23A7-EABE-93BBE5E05207}"/>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6838423" y="1651992"/>
            <a:ext cx="4190821" cy="4336336"/>
          </a:xfrm>
          <a:prstGeom prst="rect">
            <a:avLst/>
          </a:prstGeom>
          <a:noFill/>
          <a:ln>
            <a:noFill/>
          </a:ln>
        </p:spPr>
      </p:pic>
      <p:sp>
        <p:nvSpPr>
          <p:cNvPr id="6" name="Teardrop 5">
            <a:extLst>
              <a:ext uri="{FF2B5EF4-FFF2-40B4-BE49-F238E27FC236}">
                <a16:creationId xmlns:a16="http://schemas.microsoft.com/office/drawing/2014/main" id="{D2190A4E-B41B-B63A-0139-D30DC825D91E}"/>
              </a:ext>
            </a:extLst>
          </p:cNvPr>
          <p:cNvSpPr/>
          <p:nvPr/>
        </p:nvSpPr>
        <p:spPr>
          <a:xfrm>
            <a:off x="7833360" y="1838959"/>
            <a:ext cx="2336800" cy="1981201"/>
          </a:xfrm>
          <a:prstGeom prst="teardrop">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t>Facility Response Plan</a:t>
            </a:r>
          </a:p>
        </p:txBody>
      </p:sp>
    </p:spTree>
    <p:extLst>
      <p:ext uri="{BB962C8B-B14F-4D97-AF65-F5344CB8AC3E}">
        <p14:creationId xmlns:p14="http://schemas.microsoft.com/office/powerpoint/2010/main" val="5245225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1" name="Title 1">
            <a:extLst>
              <a:ext uri="{FF2B5EF4-FFF2-40B4-BE49-F238E27FC236}">
                <a16:creationId xmlns:a16="http://schemas.microsoft.com/office/drawing/2014/main" id="{37DE3E8A-80B1-3817-9101-F3891172C901}"/>
              </a:ext>
            </a:extLst>
          </p:cNvPr>
          <p:cNvSpPr>
            <a:spLocks noGrp="1"/>
          </p:cNvSpPr>
          <p:nvPr>
            <p:ph type="title"/>
          </p:nvPr>
        </p:nvSpPr>
        <p:spPr>
          <a:xfrm>
            <a:off x="609600" y="274638"/>
            <a:ext cx="10972800" cy="1143000"/>
          </a:xfrm>
        </p:spPr>
        <p:txBody>
          <a:bodyPr/>
          <a:lstStyle/>
          <a:p>
            <a:endParaRPr lang="en-US"/>
          </a:p>
        </p:txBody>
      </p:sp>
      <p:sp>
        <p:nvSpPr>
          <p:cNvPr id="1031" name="Text Placeholder 2">
            <a:extLst>
              <a:ext uri="{FF2B5EF4-FFF2-40B4-BE49-F238E27FC236}">
                <a16:creationId xmlns:a16="http://schemas.microsoft.com/office/drawing/2014/main" id="{CAF322E0-F6F4-35A1-E74D-35D336420797}"/>
              </a:ext>
            </a:extLst>
          </p:cNvPr>
          <p:cNvSpPr>
            <a:spLocks noGrp="1"/>
          </p:cNvSpPr>
          <p:nvPr>
            <p:ph type="body" sz="half" idx="1"/>
          </p:nvPr>
        </p:nvSpPr>
        <p:spPr>
          <a:xfrm>
            <a:off x="609600" y="1600201"/>
            <a:ext cx="5384800" cy="4525963"/>
          </a:xfrm>
        </p:spPr>
        <p:txBody>
          <a:bodyPr>
            <a:normAutofit/>
          </a:bodyPr>
          <a:lstStyle/>
          <a:p>
            <a:endParaRPr lang="en-US"/>
          </a:p>
          <a:p>
            <a:endParaRPr lang="en-US"/>
          </a:p>
          <a:p>
            <a:endParaRPr lang="en-US"/>
          </a:p>
          <a:p>
            <a:endParaRPr lang="en-US"/>
          </a:p>
          <a:p>
            <a:pPr marL="1371600" lvl="3" indent="0">
              <a:buNone/>
            </a:pPr>
            <a:r>
              <a:rPr lang="en-US" sz="2800" b="1"/>
              <a:t>	QUESTIONS?</a:t>
            </a:r>
          </a:p>
        </p:txBody>
      </p:sp>
      <p:pic>
        <p:nvPicPr>
          <p:cNvPr id="1026" name="Picture 2" descr="Image result for picture of questions">
            <a:extLst>
              <a:ext uri="{FF2B5EF4-FFF2-40B4-BE49-F238E27FC236}">
                <a16:creationId xmlns:a16="http://schemas.microsoft.com/office/drawing/2014/main" id="{E0AFD7BC-65E7-A536-89C3-968F521E117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627018" y="1600201"/>
            <a:ext cx="4525963" cy="4525963"/>
          </a:xfrm>
          <a:prstGeom prst="rect">
            <a:avLst/>
          </a:prstGeom>
          <a:solidFill>
            <a:srgbClr val="FFFFFF"/>
          </a:solidFill>
        </p:spPr>
      </p:pic>
    </p:spTree>
    <p:extLst>
      <p:ext uri="{BB962C8B-B14F-4D97-AF65-F5344CB8AC3E}">
        <p14:creationId xmlns:p14="http://schemas.microsoft.com/office/powerpoint/2010/main" val="146013072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9.9|-19.9|22.2|1.9|4.9|0.1|0.2|0.2|0.2|0.4|0.4"/>
</p:tagLst>
</file>

<file path=ppt/tags/tag2.xml><?xml version="1.0" encoding="utf-8"?>
<p:tagLst xmlns:a="http://schemas.openxmlformats.org/drawingml/2006/main" xmlns:r="http://schemas.openxmlformats.org/officeDocument/2006/relationships" xmlns:p="http://schemas.openxmlformats.org/presentationml/2006/main">
  <p:tag name="TIMING" val="|1.9|3.1"/>
</p:tagLst>
</file>

<file path=ppt/tags/tag3.xml><?xml version="1.0" encoding="utf-8"?>
<p:tagLst xmlns:a="http://schemas.openxmlformats.org/drawingml/2006/main" xmlns:r="http://schemas.openxmlformats.org/officeDocument/2006/relationships" xmlns:p="http://schemas.openxmlformats.org/presentationml/2006/main">
  <p:tag name="TIMING" val="|1.9|3.1"/>
</p:tagLst>
</file>

<file path=ppt/tags/tag4.xml><?xml version="1.0" encoding="utf-8"?>
<p:tagLst xmlns:a="http://schemas.openxmlformats.org/drawingml/2006/main" xmlns:r="http://schemas.openxmlformats.org/officeDocument/2006/relationships" xmlns:p="http://schemas.openxmlformats.org/presentationml/2006/main">
  <p:tag name="TIMING" val="|3.5|4.2|1|0.8|0.7|18.3|3.2|2.5|7.2"/>
</p:tagLst>
</file>

<file path=ppt/theme/theme1.xml><?xml version="1.0" encoding="utf-8"?>
<a:theme xmlns:a="http://schemas.openxmlformats.org/drawingml/2006/main" name="Angle">
  <a:themeElements>
    <a:clrScheme name="Custom 102">
      <a:dk1>
        <a:sysClr val="windowText" lastClr="000000"/>
      </a:dk1>
      <a:lt1>
        <a:sysClr val="window" lastClr="FFFFFF"/>
      </a:lt1>
      <a:dk2>
        <a:srgbClr val="44546A"/>
      </a:dk2>
      <a:lt2>
        <a:srgbClr val="E7E6E6"/>
      </a:lt2>
      <a:accent1>
        <a:srgbClr val="02308C"/>
      </a:accent1>
      <a:accent2>
        <a:srgbClr val="C6C6CD"/>
      </a:accent2>
      <a:accent3>
        <a:srgbClr val="5B953F"/>
      </a:accent3>
      <a:accent4>
        <a:srgbClr val="E79419"/>
      </a:accent4>
      <a:accent5>
        <a:srgbClr val="DA0000"/>
      </a:accent5>
      <a:accent6>
        <a:srgbClr val="052F4B"/>
      </a:accent6>
      <a:hlink>
        <a:srgbClr val="1681B6"/>
      </a:hlink>
      <a:folHlink>
        <a:srgbClr val="78121C"/>
      </a:folHlink>
    </a:clrScheme>
    <a:fontScheme name="Segoe">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 id="{C0DC7E7A-3C8F-41B3-9581-E6B35DA7651D}" vid="{24EEB686-7DB6-459A-A4F7-3F5CC6AE580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TotalTime>
  <Words>5589</Words>
  <Application>Microsoft Office PowerPoint</Application>
  <PresentationFormat>Widescreen</PresentationFormat>
  <Paragraphs>630</Paragraphs>
  <Slides>45</Slides>
  <Notes>45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45</vt:i4>
      </vt:variant>
    </vt:vector>
  </HeadingPairs>
  <TitlesOfParts>
    <vt:vector size="57" baseType="lpstr">
      <vt:lpstr>Aptos</vt:lpstr>
      <vt:lpstr>Arial</vt:lpstr>
      <vt:lpstr>ArialNarrow-Bold</vt:lpstr>
      <vt:lpstr>Calibri</vt:lpstr>
      <vt:lpstr>Courier New</vt:lpstr>
      <vt:lpstr>Open Sans</vt:lpstr>
      <vt:lpstr>Roboto</vt:lpstr>
      <vt:lpstr>Segoe UI</vt:lpstr>
      <vt:lpstr>Segoe UI Semibold</vt:lpstr>
      <vt:lpstr>Times New Roman</vt:lpstr>
      <vt:lpstr>Wingdings</vt:lpstr>
      <vt:lpstr>Angle</vt:lpstr>
      <vt:lpstr>Spill Prevention, Control, and Countermeasures (SPCC) and Facility Response Plan (FRP) Rules Overview  </vt:lpstr>
      <vt:lpstr>Objective</vt:lpstr>
      <vt:lpstr>   Topics</vt:lpstr>
      <vt:lpstr>Oil Discharges Occur!  </vt:lpstr>
      <vt:lpstr>Spill Prevention Control and Countermeasures 112.1(b)</vt:lpstr>
      <vt:lpstr>SPCC General applicability</vt:lpstr>
      <vt:lpstr> 40 CFR 112.1(b) General SPCC Rule Applicability- Engage on </vt:lpstr>
      <vt:lpstr>Reasonable Expectation of an Oil Discharge</vt:lpstr>
      <vt:lpstr>Reasonable Expectation of an Oil Discharge</vt:lpstr>
      <vt:lpstr>40 CFR 112.2 “Oil” Definition</vt:lpstr>
      <vt:lpstr>What is a Discharge</vt:lpstr>
      <vt:lpstr>What is a Discharge?</vt:lpstr>
      <vt:lpstr>Facility Boundaries</vt:lpstr>
      <vt:lpstr>Separation</vt:lpstr>
      <vt:lpstr>     General Requirements for SPCC Plans:  40 CFR 112.7</vt:lpstr>
      <vt:lpstr>     General Requirements for SPCC Plans:  40 CFR 112.7</vt:lpstr>
      <vt:lpstr>Exempt oil containers’ capacities: 40 CFR 112.1(d)   </vt:lpstr>
      <vt:lpstr> Discharge or drainage controls </vt:lpstr>
      <vt:lpstr>40 CFR 112.8 Provide appropriate containment and/or diversionary structures or equipment to prevent a discharge</vt:lpstr>
      <vt:lpstr>PowerPoint Presentation</vt:lpstr>
      <vt:lpstr>  Do you count these containers towards your aggregate storage volume?  </vt:lpstr>
      <vt:lpstr>Oil-Filled Operational Equipment</vt:lpstr>
      <vt:lpstr>Transfers</vt:lpstr>
      <vt:lpstr>  SPCC Plan preparation, reviews and amendments  </vt:lpstr>
      <vt:lpstr>  SPCC Plan preparation, reviews and amendments - Continued </vt:lpstr>
      <vt:lpstr>Reviews and Amendments</vt:lpstr>
      <vt:lpstr>Inspections and Tests</vt:lpstr>
      <vt:lpstr>PowerPoint Presentation</vt:lpstr>
      <vt:lpstr>Ashland Oil Spill</vt:lpstr>
      <vt:lpstr>Personnel Training</vt:lpstr>
      <vt:lpstr>Discharge Prevention Briefings</vt:lpstr>
      <vt:lpstr>PowerPoint Presentation</vt:lpstr>
      <vt:lpstr>Applicability-Facility Response Plan   40 CFR §112.20</vt:lpstr>
      <vt:lpstr>FRP Rule Purpose and Applicability</vt:lpstr>
      <vt:lpstr>Substantial Harm</vt:lpstr>
      <vt:lpstr>Substantial Harm Criteria Exercise </vt:lpstr>
      <vt:lpstr>Substantial Harm</vt:lpstr>
      <vt:lpstr>Significant &amp; Substantial Harm </vt:lpstr>
      <vt:lpstr>Submissions &amp; Amendments</vt:lpstr>
      <vt:lpstr>General Requirements</vt:lpstr>
      <vt:lpstr>Recap-SPCC and FRP Rules</vt:lpstr>
      <vt:lpstr>Recap-SPCC Plan Preparation and Amendments</vt:lpstr>
      <vt:lpstr>Recap – FRP </vt:lpstr>
      <vt:lpstr>    FRP Submissions: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Angie Villa;Villa.angie@epa.gov</dc:creator>
  <cp:lastModifiedBy>Villa, Angie</cp:lastModifiedBy>
  <cp:revision>1</cp:revision>
  <dcterms:created xsi:type="dcterms:W3CDTF">2026-03-22T17:41:45Z</dcterms:created>
  <dcterms:modified xsi:type="dcterms:W3CDTF">2026-03-24T02:09:39Z</dcterms:modified>
</cp:coreProperties>
</file>