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31A_4021F807.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modernComment_10BA_4F3A1521.xml" ContentType="application/vnd.ms-powerpoint.comments+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comments/modernComment_103_4E044C16.xml" ContentType="application/vnd.ms-powerpoint.comments+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5"/>
    <p:sldMasterId id="2147483672" r:id="rId6"/>
  </p:sldMasterIdLst>
  <p:notesMasterIdLst>
    <p:notesMasterId r:id="rId17"/>
  </p:notesMasterIdLst>
  <p:sldIdLst>
    <p:sldId id="256" r:id="rId7"/>
    <p:sldId id="524" r:id="rId8"/>
    <p:sldId id="794" r:id="rId9"/>
    <p:sldId id="4277" r:id="rId10"/>
    <p:sldId id="4282" r:id="rId11"/>
    <p:sldId id="4276" r:id="rId12"/>
    <p:sldId id="526" r:id="rId13"/>
    <p:sldId id="259" r:id="rId14"/>
    <p:sldId id="4274" r:id="rId15"/>
    <p:sldId id="80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E5FFC41-740E-45DC-BA92-583806B7101E}">
          <p14:sldIdLst>
            <p14:sldId id="256"/>
            <p14:sldId id="524"/>
            <p14:sldId id="794"/>
            <p14:sldId id="4277"/>
            <p14:sldId id="4282"/>
            <p14:sldId id="4276"/>
            <p14:sldId id="526"/>
            <p14:sldId id="259"/>
            <p14:sldId id="4274"/>
            <p14:sldId id="807"/>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232937-326A-5F55-ECCC-6361329C1ACC}" name="Porter, Michael" initials="MP" userId="Porter, Michael" providerId="None"/>
  <p188:author id="{CC8E9454-C079-CE88-AD0F-7F951CD229D8}" name="Dhieux, Joyel" initials="DJ" userId="S::dhieux.joyel@epa.gov::f624ef58-1914-4440-a1ae-45aa0dd5aa6c" providerId="AD"/>
  <p188:author id="{623E127B-D4C0-DDC9-7C2D-5A93DE44E0E3}" name="Villa, Angie" initials="" userId="S::Villa.angie@epa.gov::c7a60ecf-f586-47f7-a5f0-549d9adc5289" providerId="AD"/>
  <p188:author id="{49A0B4A8-88CD-216D-1CBE-126BC583F6B3}" name="Horak, Jerica" initials="JH" userId="S::JERICA.HORAK@tetratech.com::ee7d0c65-64e6-4c31-bc46-4a5fafc61e16" providerId="AD"/>
  <p188:author id="{86AE66BA-E91F-42C8-CA46-B959A07BBE8F}" name="Bobo, Kelsie" initials="BK" userId="S::KELSIE.BOBO@tetratech.com::5f8f7d5b-c6d0-4e1c-9e41-1417a111933b" providerId="AD"/>
  <p188:author id="{18D4AABD-1360-EBA4-FC01-FA0583F4B148}" name="Weber, John" initials="WJ" userId="S::john.weber@tetratech.com::890cbeaf-2f99-4b74-88c7-1fa4b8196146" providerId="AD"/>
  <p188:author id="{DF6D88E8-1C7E-9F35-9B59-D89B3506085A}" name="Weber, John" initials="WJ" userId="S::John.Weber@tetratech.com::890cbeaf-2f99-4b74-88c7-1fa4b8196146" providerId="AD"/>
  <p188:author id="{C34026F2-9002-58F0-FAB9-BDC6B5138992}" name="Merritt, Steven" initials="SM" userId="S::Merritt.Steven@epa.gov::295bf797-08a9-483a-90fa-c1369f70f8a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vanderCapellen, Sara" initials="vS" lastIdx="1" clrIdx="0">
    <p:extLst>
      <p:ext uri="{19B8F6BF-5375-455C-9EA6-DF929625EA0E}">
        <p15:presenceInfo xmlns:p15="http://schemas.microsoft.com/office/powerpoint/2012/main" userId="S::SARA.VANDERCAPELLEN@tetratech.com::592418ae-9709-436a-9298-4c3024d9a2be" providerId="AD"/>
      </p:ext>
    </p:extLst>
  </p:cmAuthor>
  <p:cmAuthor id="2" name="Horak, Jerica" initials="HJ" lastIdx="2" clrIdx="1">
    <p:extLst>
      <p:ext uri="{19B8F6BF-5375-455C-9EA6-DF929625EA0E}">
        <p15:presenceInfo xmlns:p15="http://schemas.microsoft.com/office/powerpoint/2012/main" userId="S::JERICA.HORAK@tetratech.com::ee7d0c65-64e6-4c31-bc46-4a5fafc61e1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308C"/>
    <a:srgbClr val="DA0000"/>
    <a:srgbClr val="CBCDDB"/>
    <a:srgbClr val="011846"/>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72705E-ED99-4017-BE35-6592BE076322}" v="57" dt="2026-03-18T16:42:07.200"/>
    <p1510:client id="{BB0EB637-4CCC-4E90-AD0F-D7957BEBBB99}" v="3" dt="2026-03-18T21:26:40.3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6" d="100"/>
          <a:sy n="56" d="100"/>
        </p:scale>
        <p:origin x="72" y="1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9.xml"/><Relationship Id="rId23" Type="http://schemas.microsoft.com/office/2016/11/relationships/changesInfo" Target="changesInfos/changesInfo1.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lla, Angie" userId="S::villa.angie@epa.gov::c7a60ecf-f586-47f7-a5f0-549d9adc5289" providerId="AD" clId="Web-{7D72705E-ED99-4017-BE35-6592BE076322}"/>
    <pc:docChg chg="modSld">
      <pc:chgData name="Villa, Angie" userId="S::villa.angie@epa.gov::c7a60ecf-f586-47f7-a5f0-549d9adc5289" providerId="AD" clId="Web-{7D72705E-ED99-4017-BE35-6592BE076322}" dt="2026-03-18T16:42:07.200" v="57" actId="20577"/>
      <pc:docMkLst>
        <pc:docMk/>
      </pc:docMkLst>
      <pc:sldChg chg="modSp">
        <pc:chgData name="Villa, Angie" userId="S::villa.angie@epa.gov::c7a60ecf-f586-47f7-a5f0-549d9adc5289" providerId="AD" clId="Web-{7D72705E-ED99-4017-BE35-6592BE076322}" dt="2026-03-18T16:42:07.200" v="57" actId="20577"/>
        <pc:sldMkLst>
          <pc:docMk/>
          <pc:sldMk cId="1308904470" sldId="259"/>
        </pc:sldMkLst>
        <pc:spChg chg="mod">
          <ac:chgData name="Villa, Angie" userId="S::villa.angie@epa.gov::c7a60ecf-f586-47f7-a5f0-549d9adc5289" providerId="AD" clId="Web-{7D72705E-ED99-4017-BE35-6592BE076322}" dt="2026-03-18T16:41:26.433" v="56" actId="20577"/>
          <ac:spMkLst>
            <pc:docMk/>
            <pc:sldMk cId="1308904470" sldId="259"/>
            <ac:spMk id="3" creationId="{2D7B991F-5BFD-1B9E-36AE-73D94A46F4B1}"/>
          </ac:spMkLst>
        </pc:spChg>
        <pc:spChg chg="mod">
          <ac:chgData name="Villa, Angie" userId="S::villa.angie@epa.gov::c7a60ecf-f586-47f7-a5f0-549d9adc5289" providerId="AD" clId="Web-{7D72705E-ED99-4017-BE35-6592BE076322}" dt="2026-03-18T16:42:07.200" v="57" actId="20577"/>
          <ac:spMkLst>
            <pc:docMk/>
            <pc:sldMk cId="1308904470" sldId="259"/>
            <ac:spMk id="4" creationId="{1D9F6795-C576-4310-2F79-EAEE68D1E406}"/>
          </ac:spMkLst>
        </pc:spChg>
      </pc:sldChg>
    </pc:docChg>
  </pc:docChgLst>
  <pc:docChgLst>
    <pc:chgData name="Merritt, Steven" userId="295bf797-08a9-483a-90fa-c1369f70f8ad" providerId="ADAL" clId="{3F8E5AFF-93AF-4A9A-9350-702E32038504}"/>
    <pc:docChg chg="custSel modSld">
      <pc:chgData name="Merritt, Steven" userId="295bf797-08a9-483a-90fa-c1369f70f8ad" providerId="ADAL" clId="{3F8E5AFF-93AF-4A9A-9350-702E32038504}" dt="2026-03-17T20:39:50.006" v="135" actId="1076"/>
      <pc:docMkLst>
        <pc:docMk/>
      </pc:docMkLst>
      <pc:sldChg chg="modSp mod">
        <pc:chgData name="Merritt, Steven" userId="295bf797-08a9-483a-90fa-c1369f70f8ad" providerId="ADAL" clId="{3F8E5AFF-93AF-4A9A-9350-702E32038504}" dt="2026-03-02T19:46:04.793" v="128" actId="20577"/>
        <pc:sldMkLst>
          <pc:docMk/>
          <pc:sldMk cId="1308904470" sldId="259"/>
        </pc:sldMkLst>
        <pc:spChg chg="mod">
          <ac:chgData name="Merritt, Steven" userId="295bf797-08a9-483a-90fa-c1369f70f8ad" providerId="ADAL" clId="{3F8E5AFF-93AF-4A9A-9350-702E32038504}" dt="2026-03-02T16:40:19.351" v="72" actId="255"/>
          <ac:spMkLst>
            <pc:docMk/>
            <pc:sldMk cId="1308904470" sldId="259"/>
            <ac:spMk id="3" creationId="{2D7B991F-5BFD-1B9E-36AE-73D94A46F4B1}"/>
          </ac:spMkLst>
        </pc:spChg>
        <pc:spChg chg="mod">
          <ac:chgData name="Merritt, Steven" userId="295bf797-08a9-483a-90fa-c1369f70f8ad" providerId="ADAL" clId="{3F8E5AFF-93AF-4A9A-9350-702E32038504}" dt="2026-03-02T19:46:04.793" v="128" actId="20577"/>
          <ac:spMkLst>
            <pc:docMk/>
            <pc:sldMk cId="1308904470" sldId="259"/>
            <ac:spMk id="4" creationId="{1D9F6795-C576-4310-2F79-EAEE68D1E406}"/>
          </ac:spMkLst>
        </pc:spChg>
      </pc:sldChg>
      <pc:sldChg chg="mod modShow">
        <pc:chgData name="Merritt, Steven" userId="295bf797-08a9-483a-90fa-c1369f70f8ad" providerId="ADAL" clId="{3F8E5AFF-93AF-4A9A-9350-702E32038504}" dt="2026-03-02T19:44:19.894" v="73" actId="729"/>
        <pc:sldMkLst>
          <pc:docMk/>
          <pc:sldMk cId="66150361" sldId="524"/>
        </pc:sldMkLst>
      </pc:sldChg>
      <pc:sldChg chg="modSp mod">
        <pc:chgData name="Merritt, Steven" userId="295bf797-08a9-483a-90fa-c1369f70f8ad" providerId="ADAL" clId="{3F8E5AFF-93AF-4A9A-9350-702E32038504}" dt="2026-03-02T19:45:50.188" v="119" actId="20577"/>
        <pc:sldMkLst>
          <pc:docMk/>
          <pc:sldMk cId="2780598375" sldId="526"/>
        </pc:sldMkLst>
        <pc:graphicFrameChg chg="modGraphic">
          <ac:chgData name="Merritt, Steven" userId="295bf797-08a9-483a-90fa-c1369f70f8ad" providerId="ADAL" clId="{3F8E5AFF-93AF-4A9A-9350-702E32038504}" dt="2026-03-02T19:45:50.188" v="119" actId="20577"/>
          <ac:graphicFrameMkLst>
            <pc:docMk/>
            <pc:sldMk cId="2780598375" sldId="526"/>
            <ac:graphicFrameMk id="5" creationId="{747BADE4-324F-8F38-397B-1D5EB8E4385D}"/>
          </ac:graphicFrameMkLst>
        </pc:graphicFrameChg>
      </pc:sldChg>
      <pc:sldChg chg="mod modShow">
        <pc:chgData name="Merritt, Steven" userId="295bf797-08a9-483a-90fa-c1369f70f8ad" providerId="ADAL" clId="{3F8E5AFF-93AF-4A9A-9350-702E32038504}" dt="2026-03-02T19:44:23.730" v="74" actId="729"/>
        <pc:sldMkLst>
          <pc:docMk/>
          <pc:sldMk cId="1075968007" sldId="794"/>
        </pc:sldMkLst>
      </pc:sldChg>
      <pc:sldChg chg="addSp delSp modSp mod">
        <pc:chgData name="Merritt, Steven" userId="295bf797-08a9-483a-90fa-c1369f70f8ad" providerId="ADAL" clId="{3F8E5AFF-93AF-4A9A-9350-702E32038504}" dt="2026-03-17T20:39:50.006" v="135" actId="1076"/>
        <pc:sldMkLst>
          <pc:docMk/>
          <pc:sldMk cId="2402828950" sldId="4277"/>
        </pc:sldMkLst>
        <pc:picChg chg="add mod modCrop">
          <ac:chgData name="Merritt, Steven" userId="295bf797-08a9-483a-90fa-c1369f70f8ad" providerId="ADAL" clId="{3F8E5AFF-93AF-4A9A-9350-702E32038504}" dt="2026-03-17T20:39:50.006" v="135" actId="1076"/>
          <ac:picMkLst>
            <pc:docMk/>
            <pc:sldMk cId="2402828950" sldId="4277"/>
            <ac:picMk id="5" creationId="{19D24F49-DD8F-B779-2E3B-E5C4C9995F2B}"/>
          </ac:picMkLst>
        </pc:picChg>
        <pc:picChg chg="del">
          <ac:chgData name="Merritt, Steven" userId="295bf797-08a9-483a-90fa-c1369f70f8ad" providerId="ADAL" clId="{3F8E5AFF-93AF-4A9A-9350-702E32038504}" dt="2026-03-17T20:39:20.895" v="129" actId="478"/>
          <ac:picMkLst>
            <pc:docMk/>
            <pc:sldMk cId="2402828950" sldId="4277"/>
            <ac:picMk id="6" creationId="{F206F8C8-F7D5-986D-2B0F-771F7BAEB333}"/>
          </ac:picMkLst>
        </pc:picChg>
      </pc:sldChg>
    </pc:docChg>
  </pc:docChgLst>
  <pc:docChgLst>
    <pc:chgData name="Villa, Angie" userId="S::villa.angie@epa.gov::c7a60ecf-f586-47f7-a5f0-549d9adc5289" providerId="AD" clId="Web-{BB0EB637-4CCC-4E90-AD0F-D7957BEBBB99}"/>
    <pc:docChg chg="modSld">
      <pc:chgData name="Villa, Angie" userId="S::villa.angie@epa.gov::c7a60ecf-f586-47f7-a5f0-549d9adc5289" providerId="AD" clId="Web-{BB0EB637-4CCC-4E90-AD0F-D7957BEBBB99}" dt="2026-03-18T21:26:35.026" v="1" actId="20577"/>
      <pc:docMkLst>
        <pc:docMk/>
      </pc:docMkLst>
      <pc:sldChg chg="modSp">
        <pc:chgData name="Villa, Angie" userId="S::villa.angie@epa.gov::c7a60ecf-f586-47f7-a5f0-549d9adc5289" providerId="AD" clId="Web-{BB0EB637-4CCC-4E90-AD0F-D7957BEBBB99}" dt="2026-03-18T21:26:35.026" v="1" actId="20577"/>
        <pc:sldMkLst>
          <pc:docMk/>
          <pc:sldMk cId="66150361" sldId="524"/>
        </pc:sldMkLst>
        <pc:spChg chg="mod">
          <ac:chgData name="Villa, Angie" userId="S::villa.angie@epa.gov::c7a60ecf-f586-47f7-a5f0-549d9adc5289" providerId="AD" clId="Web-{BB0EB637-4CCC-4E90-AD0F-D7957BEBBB99}" dt="2026-03-18T21:26:35.026" v="1" actId="20577"/>
          <ac:spMkLst>
            <pc:docMk/>
            <pc:sldMk cId="66150361" sldId="524"/>
            <ac:spMk id="4" creationId="{9465A788-F190-9677-7747-7D752333F528}"/>
          </ac:spMkLst>
        </pc:spChg>
      </pc:sldChg>
    </pc:docChg>
  </pc:docChgLst>
  <pc:docChgLst>
    <pc:chgData name="Corcoran, Kyle" userId="S::corcoran.kyle@epa.gov::eb60b7a9-5c76-40c0-bd3a-d4ac0e719b34" providerId="AD" clId="Web-{8055CC32-BDFE-6C8A-DEDE-F18CAE98592B}"/>
    <pc:docChg chg="modSld">
      <pc:chgData name="Corcoran, Kyle" userId="S::corcoran.kyle@epa.gov::eb60b7a9-5c76-40c0-bd3a-d4ac0e719b34" providerId="AD" clId="Web-{8055CC32-BDFE-6C8A-DEDE-F18CAE98592B}" dt="2026-03-02T19:48:14.399" v="13" actId="20577"/>
      <pc:docMkLst>
        <pc:docMk/>
      </pc:docMkLst>
      <pc:sldChg chg="modSp">
        <pc:chgData name="Corcoran, Kyle" userId="S::corcoran.kyle@epa.gov::eb60b7a9-5c76-40c0-bd3a-d4ac0e719b34" providerId="AD" clId="Web-{8055CC32-BDFE-6C8A-DEDE-F18CAE98592B}" dt="2026-03-02T19:48:14.399" v="13" actId="20577"/>
        <pc:sldMkLst>
          <pc:docMk/>
          <pc:sldMk cId="2402828950" sldId="4277"/>
        </pc:sldMkLst>
        <pc:spChg chg="mod">
          <ac:chgData name="Corcoran, Kyle" userId="S::corcoran.kyle@epa.gov::eb60b7a9-5c76-40c0-bd3a-d4ac0e719b34" providerId="AD" clId="Web-{8055CC32-BDFE-6C8A-DEDE-F18CAE98592B}" dt="2026-03-02T19:48:14.399" v="13" actId="20577"/>
          <ac:spMkLst>
            <pc:docMk/>
            <pc:sldMk cId="2402828950" sldId="4277"/>
            <ac:spMk id="3" creationId="{1A310891-93AF-28B1-369A-7215E90A3BD7}"/>
          </ac:spMkLst>
        </pc:spChg>
      </pc:sldChg>
    </pc:docChg>
  </pc:docChgLst>
</pc:chgInfo>
</file>

<file path=ppt/comments/modernComment_10BA_4F3A1521.xml><?xml version="1.0" encoding="utf-8"?>
<p188:cmLst xmlns:a="http://schemas.openxmlformats.org/drawingml/2006/main" xmlns:r="http://schemas.openxmlformats.org/officeDocument/2006/relationships" xmlns:p188="http://schemas.microsoft.com/office/powerpoint/2018/8/main">
  <p188:cm id="{EDE95BAC-7287-4A10-B012-FD8F18696F04}" authorId="{C34026F2-9002-58F0-FAB9-BDC6B5138992}" status="resolved" created="2025-09-24T20:49:22.540" startDate="2025-09-24T20:49:22.540" dueDate="2025-09-24T20:49:22.540" assignedTo="{C34026F2-9002-58F0-FAB9-BDC6B5138992}" complete="100000" title="Get dates from Gina! @Merritt, Steven ">
    <ac:txMkLst xmlns:ac="http://schemas.microsoft.com/office/drawing/2013/main/command">
      <pc:docMk xmlns:pc="http://schemas.microsoft.com/office/powerpoint/2013/main/command"/>
      <pc:sldMk xmlns:pc="http://schemas.microsoft.com/office/powerpoint/2013/main/command" cId="1329206561" sldId="4282"/>
      <ac:spMk id="3079" creationId="{A410D6F6-0E18-6495-30AB-AF837395B7E3}"/>
      <ac:txMk cp="0" len="13">
        <ac:context len="193" hash="966870382"/>
      </ac:txMk>
    </ac:txMkLst>
    <p188:pos x="2421835" y="353615"/>
    <p188:txBody>
      <a:bodyPr/>
      <a:lstStyle/>
      <a:p>
        <a:r>
          <a:rPr lang="en-US"/>
          <a:t>Get dates from Gina! [@Merritt, Steven] </a:t>
        </a:r>
      </a:p>
    </p188:txBody>
    <p188:extLst>
      <p:ext xmlns:p="http://schemas.openxmlformats.org/presentationml/2006/main" uri="{5BB2D875-25FF-4072-B9AC-8F64D62656EB}">
        <p228:taskDetails xmlns="" xmlns:p228="http://schemas.microsoft.com/office/powerpoint/2022/08/main">
          <p228:history>
            <p228:event time="2025-09-24T20:49:22.540" id="{EFB3E1DB-FBAF-413A-AF41-5A997B565374}">
              <p228:atrbtn authorId="{C34026F2-9002-58F0-FAB9-BDC6B5138992}"/>
              <p228:anchr>
                <p228:comment id="{EDE95BAC-7287-4A10-B012-FD8F18696F04}"/>
              </p228:anchr>
              <p228:add/>
            </p228:event>
            <p228:event time="2025-09-24T20:49:22.540" id="{C08B025A-8AE1-4393-9F84-95F69D6948C1}">
              <p228:atrbtn authorId="{C34026F2-9002-58F0-FAB9-BDC6B5138992}"/>
              <p228:anchr>
                <p228:comment id="{EDE95BAC-7287-4A10-B012-FD8F18696F04}"/>
              </p228:anchr>
              <p228:asgn authorId="{C34026F2-9002-58F0-FAB9-BDC6B5138992}"/>
            </p228:event>
            <p228:event time="2025-09-24T20:49:22.540" id="{32A8FFF6-9BA4-4697-B72C-561C08C08AEC}">
              <p228:atrbtn authorId="{C34026F2-9002-58F0-FAB9-BDC6B5138992}"/>
              <p228:anchr>
                <p228:comment id="{EDE95BAC-7287-4A10-B012-FD8F18696F04}"/>
              </p228:anchr>
              <p228:title val="Get dates from Gina! @Merritt, Steven "/>
            </p228:event>
            <p228:event time="2025-09-24T20:49:22.540" id="{C3B42094-57BA-46A0-8B60-6B5CED2E5FA8}">
              <p228:atrbtn authorId="{C34026F2-9002-58F0-FAB9-BDC6B5138992}"/>
              <p228:anchr>
                <p228:comment id="{EDE95BAC-7287-4A10-B012-FD8F18696F04}"/>
              </p228:anchr>
              <p228:date stDt="2025-09-24T20:49:22.540" endDt="2025-09-24T20:49:22.540"/>
            </p228:event>
            <p228:event time="2025-12-03T20:22:27.235" id="{D83F55BA-980C-4B27-A56E-4023826BED4E}">
              <p228:atrbtn authorId="{C34026F2-9002-58F0-FAB9-BDC6B5138992}"/>
              <p228:anchr>
                <p228:comment id="{00000000-0000-0000-0000-000000000000}"/>
              </p228:anchr>
              <p228:pcntCmplt val="100000"/>
            </p228:event>
          </p228:history>
        </p228:taskDetails>
      </p:ext>
    </p188:extLst>
  </p188:cm>
</p188:cmLst>
</file>

<file path=ppt/comments/modernComment_31A_4021F807.xml><?xml version="1.0" encoding="utf-8"?>
<p188:cmLst xmlns:a="http://schemas.openxmlformats.org/drawingml/2006/main" xmlns:r="http://schemas.openxmlformats.org/officeDocument/2006/relationships" xmlns:p188="http://schemas.microsoft.com/office/powerpoint/2018/8/main">
  <p188:cm id="{BBE3C446-2AEF-4126-A34B-97AFF4B54619}" authorId="{C34026F2-9002-58F0-FAB9-BDC6B5138992}" created="2025-03-04T19:21:02.475">
    <pc:sldMkLst xmlns:pc="http://schemas.microsoft.com/office/powerpoint/2013/main/command">
      <pc:docMk/>
      <pc:sldMk cId="1075968007" sldId="794"/>
    </pc:sldMkLst>
    <p188:txBody>
      <a:bodyPr/>
      <a:lstStyle/>
      <a:p>
        <a:r>
          <a:rPr lang="en-US"/>
          <a:t>Look at timing.</a:t>
        </a:r>
      </a:p>
    </p188:txBody>
  </p188:cm>
</p188:cmLst>
</file>

<file path=ppt/comments/modernComment_103_4E044C16.xml><?xml version="1.0" encoding="utf-8"?>
<p188:cmLst xmlns:a="http://schemas.openxmlformats.org/drawingml/2006/main" xmlns:r="http://schemas.openxmlformats.org/officeDocument/2006/relationships" xmlns:p188="http://schemas.microsoft.com/office/powerpoint/2018/8/main">
  <p188:cm id="{77409244-8B38-4124-A98C-D471A82F1B86}" authorId="{C34026F2-9002-58F0-FAB9-BDC6B5138992}" created="2025-09-24T20:52:42.130" startDate="2025-09-24T20:52:42.130" dueDate="2025-09-24T20:52:42.130" assignedTo="{623E127B-D4C0-DDC9-7C2D-5A93DE44E0E3}" title="One FRP has been identified. @Villa, Angie Let’s include that here.">
    <pc:sldMkLst xmlns:pc="http://schemas.microsoft.com/office/powerpoint/2013/main/command">
      <pc:docMk/>
      <pc:sldMk cId="1308904470" sldId="259"/>
    </pc:sldMkLst>
    <p188:txBody>
      <a:bodyPr/>
      <a:lstStyle/>
      <a:p>
        <a:r>
          <a:rPr lang="en-US"/>
          <a:t>One FRP has been identified. [@Villa, Angie] Let’s include that here.</a:t>
        </a:r>
      </a:p>
    </p188:txBody>
    <p188:extLst>
      <p:ext xmlns:p="http://schemas.openxmlformats.org/presentationml/2006/main" uri="{5BB2D875-25FF-4072-B9AC-8F64D62656EB}">
        <p228:taskDetails xmlns="" xmlns:p228="http://schemas.microsoft.com/office/powerpoint/2022/08/main">
          <p228:history>
            <p228:event time="2025-09-24T20:52:42.130" id="{54EB657F-8391-4961-9B9F-1F7852D1003A}">
              <p228:atrbtn authorId="{C34026F2-9002-58F0-FAB9-BDC6B5138992}"/>
              <p228:anchr>
                <p228:comment id="{77409244-8B38-4124-A98C-D471A82F1B86}"/>
              </p228:anchr>
              <p228:add/>
            </p228:event>
            <p228:event time="2025-09-24T20:52:42.130" id="{0227D909-91DE-43AF-9888-97592335070F}">
              <p228:atrbtn authorId="{C34026F2-9002-58F0-FAB9-BDC6B5138992}"/>
              <p228:anchr>
                <p228:comment id="{77409244-8B38-4124-A98C-D471A82F1B86}"/>
              </p228:anchr>
              <p228:asgn authorId="{623E127B-D4C0-DDC9-7C2D-5A93DE44E0E3}"/>
            </p228:event>
            <p228:event time="2025-09-24T20:52:42.130" id="{463196A7-259B-4C0A-A5F6-908D48CE3E11}">
              <p228:atrbtn authorId="{C34026F2-9002-58F0-FAB9-BDC6B5138992}"/>
              <p228:anchr>
                <p228:comment id="{77409244-8B38-4124-A98C-D471A82F1B86}"/>
              </p228:anchr>
              <p228:title val="One FRP has been identified. @Villa, Angie Let’s include that here."/>
            </p228:event>
            <p228:event time="2025-09-24T20:52:42.130" id="{F0F53553-868C-41E2-99D9-ED4FA318F32E}">
              <p228:atrbtn authorId="{C34026F2-9002-58F0-FAB9-BDC6B5138992}"/>
              <p228:anchr>
                <p228:comment id="{77409244-8B38-4124-A98C-D471A82F1B86}"/>
              </p228:anchr>
              <p228:date stDt="2025-09-24T20:52:42.130" endDt="2025-09-24T20:52:42.130"/>
            </p228:event>
          </p228:history>
        </p228:taskDetails>
      </p:ext>
    </p188:extLst>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F214F3-A182-4986-840B-6889ACDAF70B}"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388E6DC5-9D38-40DC-9183-CECFBE3E9A62}">
      <dgm:prSet/>
      <dgm:spPr/>
      <dgm:t>
        <a:bodyPr/>
        <a:lstStyle/>
        <a:p>
          <a:r>
            <a:rPr lang="en-US" b="1">
              <a:latin typeface="+mn-lt"/>
            </a:rPr>
            <a:t>Name</a:t>
          </a:r>
        </a:p>
      </dgm:t>
    </dgm:pt>
    <dgm:pt modelId="{7F9C8311-9EE0-4A5E-BA7D-4CAA1EFE86AC}" type="parTrans" cxnId="{41FC59BC-9FD9-4927-A8C6-81B03A709B2D}">
      <dgm:prSet/>
      <dgm:spPr/>
      <dgm:t>
        <a:bodyPr/>
        <a:lstStyle/>
        <a:p>
          <a:endParaRPr lang="en-US"/>
        </a:p>
      </dgm:t>
    </dgm:pt>
    <dgm:pt modelId="{7A9BD6FA-BC03-4207-A70A-C5B693C17468}" type="sibTrans" cxnId="{41FC59BC-9FD9-4927-A8C6-81B03A709B2D}">
      <dgm:prSet/>
      <dgm:spPr/>
      <dgm:t>
        <a:bodyPr/>
        <a:lstStyle/>
        <a:p>
          <a:endParaRPr lang="en-US"/>
        </a:p>
      </dgm:t>
    </dgm:pt>
    <dgm:pt modelId="{A32FA6DC-595A-438B-88F5-2A694A395428}">
      <dgm:prSet/>
      <dgm:spPr/>
      <dgm:t>
        <a:bodyPr/>
        <a:lstStyle/>
        <a:p>
          <a:pPr rtl="0"/>
          <a:r>
            <a:rPr lang="en-US" b="1">
              <a:latin typeface="+mn-lt"/>
            </a:rPr>
            <a:t>Role</a:t>
          </a:r>
          <a:endParaRPr lang="en-US">
            <a:latin typeface="+mn-lt"/>
          </a:endParaRPr>
        </a:p>
      </dgm:t>
    </dgm:pt>
    <dgm:pt modelId="{B1DE65B4-3760-46D4-BD0E-6F2BBC7320A8}" type="parTrans" cxnId="{DB343FB7-72A5-45D9-8CE6-8DEEB53A48AB}">
      <dgm:prSet/>
      <dgm:spPr/>
      <dgm:t>
        <a:bodyPr/>
        <a:lstStyle/>
        <a:p>
          <a:endParaRPr lang="en-US"/>
        </a:p>
      </dgm:t>
    </dgm:pt>
    <dgm:pt modelId="{B7F4D2A7-3E37-46ED-9A34-2548B6961C62}" type="sibTrans" cxnId="{DB343FB7-72A5-45D9-8CE6-8DEEB53A48AB}">
      <dgm:prSet/>
      <dgm:spPr/>
      <dgm:t>
        <a:bodyPr/>
        <a:lstStyle/>
        <a:p>
          <a:endParaRPr lang="en-US"/>
        </a:p>
      </dgm:t>
    </dgm:pt>
    <dgm:pt modelId="{4A07A914-618E-4C80-A8D5-53E64AE2775F}">
      <dgm:prSet/>
      <dgm:spPr/>
      <dgm:t>
        <a:bodyPr/>
        <a:lstStyle/>
        <a:p>
          <a:pPr rtl="0"/>
          <a:r>
            <a:rPr lang="en-US" b="1">
              <a:latin typeface="+mn-lt"/>
            </a:rPr>
            <a:t>Facility and Location</a:t>
          </a:r>
          <a:r>
            <a:rPr lang="en-US">
              <a:latin typeface="+mn-lt"/>
            </a:rPr>
            <a:t> </a:t>
          </a:r>
          <a:endParaRPr lang="en-US" b="1">
            <a:latin typeface="+mn-lt"/>
          </a:endParaRPr>
        </a:p>
      </dgm:t>
    </dgm:pt>
    <dgm:pt modelId="{C5EA0EDD-C307-4015-B102-5D94AB6510AC}" type="parTrans" cxnId="{311CFA29-2EB4-46DC-9C1B-C56E1200AB44}">
      <dgm:prSet/>
      <dgm:spPr/>
      <dgm:t>
        <a:bodyPr/>
        <a:lstStyle/>
        <a:p>
          <a:endParaRPr lang="en-US"/>
        </a:p>
      </dgm:t>
    </dgm:pt>
    <dgm:pt modelId="{5BF767A2-2EE0-43D9-A478-062E1A75F575}" type="sibTrans" cxnId="{311CFA29-2EB4-46DC-9C1B-C56E1200AB44}">
      <dgm:prSet/>
      <dgm:spPr/>
      <dgm:t>
        <a:bodyPr/>
        <a:lstStyle/>
        <a:p>
          <a:endParaRPr lang="en-US"/>
        </a:p>
      </dgm:t>
    </dgm:pt>
    <dgm:pt modelId="{425F2CAE-6FB3-42CD-B931-B293049C2722}">
      <dgm:prSet/>
      <dgm:spPr/>
      <dgm:t>
        <a:bodyPr/>
        <a:lstStyle/>
        <a:p>
          <a:pPr rtl="0"/>
          <a:r>
            <a:rPr lang="en-US" b="1"/>
            <a:t>Experience as a Qualified Individual</a:t>
          </a:r>
        </a:p>
      </dgm:t>
    </dgm:pt>
    <dgm:pt modelId="{84C82EDF-B8E5-4FB3-8127-A99633AC0EF7}" type="parTrans" cxnId="{554C075C-C770-4AB6-8D47-985614F6825E}">
      <dgm:prSet/>
      <dgm:spPr/>
      <dgm:t>
        <a:bodyPr/>
        <a:lstStyle/>
        <a:p>
          <a:endParaRPr lang="en-US"/>
        </a:p>
      </dgm:t>
    </dgm:pt>
    <dgm:pt modelId="{A6ED382E-A40E-4E5D-A75B-5349466BCE12}" type="sibTrans" cxnId="{554C075C-C770-4AB6-8D47-985614F6825E}">
      <dgm:prSet/>
      <dgm:spPr/>
      <dgm:t>
        <a:bodyPr/>
        <a:lstStyle/>
        <a:p>
          <a:endParaRPr lang="en-US"/>
        </a:p>
      </dgm:t>
    </dgm:pt>
    <dgm:pt modelId="{06C9512F-BEB2-4166-9B1A-B622E355CBE0}">
      <dgm:prSet/>
      <dgm:spPr/>
      <dgm:t>
        <a:bodyPr/>
        <a:lstStyle/>
        <a:p>
          <a:pPr rtl="0"/>
          <a:r>
            <a:rPr lang="en-US" b="1"/>
            <a:t>What do you expect from this training?</a:t>
          </a:r>
        </a:p>
      </dgm:t>
    </dgm:pt>
    <dgm:pt modelId="{64DBF418-06C6-4440-AC12-B5ED01C09B3E}" type="parTrans" cxnId="{D4D1337E-6D40-4B3F-B86A-D1C38C06C689}">
      <dgm:prSet/>
      <dgm:spPr/>
      <dgm:t>
        <a:bodyPr/>
        <a:lstStyle/>
        <a:p>
          <a:endParaRPr lang="en-US"/>
        </a:p>
      </dgm:t>
    </dgm:pt>
    <dgm:pt modelId="{5B845D38-E23D-4C92-ABCE-E5A495434446}" type="sibTrans" cxnId="{D4D1337E-6D40-4B3F-B86A-D1C38C06C689}">
      <dgm:prSet/>
      <dgm:spPr/>
      <dgm:t>
        <a:bodyPr/>
        <a:lstStyle/>
        <a:p>
          <a:endParaRPr lang="en-US"/>
        </a:p>
      </dgm:t>
    </dgm:pt>
    <dgm:pt modelId="{B0A25041-46CC-40C2-9417-C74350512C6A}" type="pres">
      <dgm:prSet presAssocID="{BBF214F3-A182-4986-840B-6889ACDAF70B}" presName="CompostProcess" presStyleCnt="0">
        <dgm:presLayoutVars>
          <dgm:dir/>
          <dgm:resizeHandles val="exact"/>
        </dgm:presLayoutVars>
      </dgm:prSet>
      <dgm:spPr/>
    </dgm:pt>
    <dgm:pt modelId="{18D1BC58-15EA-442F-9204-5080C6BEFA1F}" type="pres">
      <dgm:prSet presAssocID="{BBF214F3-A182-4986-840B-6889ACDAF70B}" presName="arrow" presStyleLbl="bgShp" presStyleIdx="0" presStyleCnt="1"/>
      <dgm:spPr/>
    </dgm:pt>
    <dgm:pt modelId="{BFE28C9B-72E9-4F2D-9C0C-917EA87CAD3B}" type="pres">
      <dgm:prSet presAssocID="{BBF214F3-A182-4986-840B-6889ACDAF70B}" presName="linearProcess" presStyleCnt="0"/>
      <dgm:spPr/>
    </dgm:pt>
    <dgm:pt modelId="{1B2BC54A-E35C-46D7-B8FF-D5EBFA16D7D0}" type="pres">
      <dgm:prSet presAssocID="{388E6DC5-9D38-40DC-9183-CECFBE3E9A62}" presName="textNode" presStyleLbl="node1" presStyleIdx="0" presStyleCnt="5" custLinFactNeighborX="-4574" custLinFactNeighborY="-41">
        <dgm:presLayoutVars>
          <dgm:bulletEnabled val="1"/>
        </dgm:presLayoutVars>
      </dgm:prSet>
      <dgm:spPr/>
    </dgm:pt>
    <dgm:pt modelId="{BC61617D-E445-4503-9294-D0BE715B9B14}" type="pres">
      <dgm:prSet presAssocID="{7A9BD6FA-BC03-4207-A70A-C5B693C17468}" presName="sibTrans" presStyleCnt="0"/>
      <dgm:spPr/>
    </dgm:pt>
    <dgm:pt modelId="{ED0D4418-7909-4BC0-865E-A0B5DAE721B7}" type="pres">
      <dgm:prSet presAssocID="{A32FA6DC-595A-438B-88F5-2A694A395428}" presName="textNode" presStyleLbl="node1" presStyleIdx="1" presStyleCnt="5">
        <dgm:presLayoutVars>
          <dgm:bulletEnabled val="1"/>
        </dgm:presLayoutVars>
      </dgm:prSet>
      <dgm:spPr/>
    </dgm:pt>
    <dgm:pt modelId="{1E98507C-C604-4CFB-8AB0-9E912D77243E}" type="pres">
      <dgm:prSet presAssocID="{B7F4D2A7-3E37-46ED-9A34-2548B6961C62}" presName="sibTrans" presStyleCnt="0"/>
      <dgm:spPr/>
    </dgm:pt>
    <dgm:pt modelId="{6C644344-0371-468E-BA3D-10354D3BBB95}" type="pres">
      <dgm:prSet presAssocID="{4A07A914-618E-4C80-A8D5-53E64AE2775F}" presName="textNode" presStyleLbl="node1" presStyleIdx="2" presStyleCnt="5">
        <dgm:presLayoutVars>
          <dgm:bulletEnabled val="1"/>
        </dgm:presLayoutVars>
      </dgm:prSet>
      <dgm:spPr/>
    </dgm:pt>
    <dgm:pt modelId="{0D5B4FAF-82FB-4A14-A5EC-ABBF37487013}" type="pres">
      <dgm:prSet presAssocID="{5BF767A2-2EE0-43D9-A478-062E1A75F575}" presName="sibTrans" presStyleCnt="0"/>
      <dgm:spPr/>
    </dgm:pt>
    <dgm:pt modelId="{411E6A49-4806-4F7F-8465-5CA11508BAAF}" type="pres">
      <dgm:prSet presAssocID="{425F2CAE-6FB3-42CD-B931-B293049C2722}" presName="textNode" presStyleLbl="node1" presStyleIdx="3" presStyleCnt="5">
        <dgm:presLayoutVars>
          <dgm:bulletEnabled val="1"/>
        </dgm:presLayoutVars>
      </dgm:prSet>
      <dgm:spPr/>
    </dgm:pt>
    <dgm:pt modelId="{64649641-66BF-4178-82D1-301DDDC0CFC7}" type="pres">
      <dgm:prSet presAssocID="{A6ED382E-A40E-4E5D-A75B-5349466BCE12}" presName="sibTrans" presStyleCnt="0"/>
      <dgm:spPr/>
    </dgm:pt>
    <dgm:pt modelId="{687328AF-85EA-4D75-92D3-E9C9759E38A2}" type="pres">
      <dgm:prSet presAssocID="{06C9512F-BEB2-4166-9B1A-B622E355CBE0}" presName="textNode" presStyleLbl="node1" presStyleIdx="4" presStyleCnt="5">
        <dgm:presLayoutVars>
          <dgm:bulletEnabled val="1"/>
        </dgm:presLayoutVars>
      </dgm:prSet>
      <dgm:spPr/>
    </dgm:pt>
  </dgm:ptLst>
  <dgm:cxnLst>
    <dgm:cxn modelId="{5ED11329-EE29-401B-8C43-181AAD621E5A}" type="presOf" srcId="{388E6DC5-9D38-40DC-9183-CECFBE3E9A62}" destId="{1B2BC54A-E35C-46D7-B8FF-D5EBFA16D7D0}" srcOrd="0" destOrd="0" presId="urn:microsoft.com/office/officeart/2005/8/layout/hProcess9"/>
    <dgm:cxn modelId="{311CFA29-2EB4-46DC-9C1B-C56E1200AB44}" srcId="{BBF214F3-A182-4986-840B-6889ACDAF70B}" destId="{4A07A914-618E-4C80-A8D5-53E64AE2775F}" srcOrd="2" destOrd="0" parTransId="{C5EA0EDD-C307-4015-B102-5D94AB6510AC}" sibTransId="{5BF767A2-2EE0-43D9-A478-062E1A75F575}"/>
    <dgm:cxn modelId="{C06A6136-C99B-4E34-B030-3539A5481F53}" type="presOf" srcId="{4A07A914-618E-4C80-A8D5-53E64AE2775F}" destId="{6C644344-0371-468E-BA3D-10354D3BBB95}" srcOrd="0" destOrd="0" presId="urn:microsoft.com/office/officeart/2005/8/layout/hProcess9"/>
    <dgm:cxn modelId="{554C075C-C770-4AB6-8D47-985614F6825E}" srcId="{BBF214F3-A182-4986-840B-6889ACDAF70B}" destId="{425F2CAE-6FB3-42CD-B931-B293049C2722}" srcOrd="3" destOrd="0" parTransId="{84C82EDF-B8E5-4FB3-8127-A99633AC0EF7}" sibTransId="{A6ED382E-A40E-4E5D-A75B-5349466BCE12}"/>
    <dgm:cxn modelId="{EDE30152-3E65-4416-AF6C-666E8AF60D4D}" type="presOf" srcId="{BBF214F3-A182-4986-840B-6889ACDAF70B}" destId="{B0A25041-46CC-40C2-9417-C74350512C6A}" srcOrd="0" destOrd="0" presId="urn:microsoft.com/office/officeart/2005/8/layout/hProcess9"/>
    <dgm:cxn modelId="{47E49659-B7BD-4925-B57E-89F0370F3555}" type="presOf" srcId="{A32FA6DC-595A-438B-88F5-2A694A395428}" destId="{ED0D4418-7909-4BC0-865E-A0B5DAE721B7}" srcOrd="0" destOrd="0" presId="urn:microsoft.com/office/officeart/2005/8/layout/hProcess9"/>
    <dgm:cxn modelId="{D4D1337E-6D40-4B3F-B86A-D1C38C06C689}" srcId="{BBF214F3-A182-4986-840B-6889ACDAF70B}" destId="{06C9512F-BEB2-4166-9B1A-B622E355CBE0}" srcOrd="4" destOrd="0" parTransId="{64DBF418-06C6-4440-AC12-B5ED01C09B3E}" sibTransId="{5B845D38-E23D-4C92-ABCE-E5A495434446}"/>
    <dgm:cxn modelId="{DB343FB7-72A5-45D9-8CE6-8DEEB53A48AB}" srcId="{BBF214F3-A182-4986-840B-6889ACDAF70B}" destId="{A32FA6DC-595A-438B-88F5-2A694A395428}" srcOrd="1" destOrd="0" parTransId="{B1DE65B4-3760-46D4-BD0E-6F2BBC7320A8}" sibTransId="{B7F4D2A7-3E37-46ED-9A34-2548B6961C62}"/>
    <dgm:cxn modelId="{41FC59BC-9FD9-4927-A8C6-81B03A709B2D}" srcId="{BBF214F3-A182-4986-840B-6889ACDAF70B}" destId="{388E6DC5-9D38-40DC-9183-CECFBE3E9A62}" srcOrd="0" destOrd="0" parTransId="{7F9C8311-9EE0-4A5E-BA7D-4CAA1EFE86AC}" sibTransId="{7A9BD6FA-BC03-4207-A70A-C5B693C17468}"/>
    <dgm:cxn modelId="{87B4BADE-B639-405B-898C-BD5DDBEC2313}" type="presOf" srcId="{425F2CAE-6FB3-42CD-B931-B293049C2722}" destId="{411E6A49-4806-4F7F-8465-5CA11508BAAF}" srcOrd="0" destOrd="0" presId="urn:microsoft.com/office/officeart/2005/8/layout/hProcess9"/>
    <dgm:cxn modelId="{0B8C80F6-415B-4F86-8D25-E12F88F2D3EC}" type="presOf" srcId="{06C9512F-BEB2-4166-9B1A-B622E355CBE0}" destId="{687328AF-85EA-4D75-92D3-E9C9759E38A2}" srcOrd="0" destOrd="0" presId="urn:microsoft.com/office/officeart/2005/8/layout/hProcess9"/>
    <dgm:cxn modelId="{8B692CB7-3B78-42A6-9209-CB9F641CB861}" type="presParOf" srcId="{B0A25041-46CC-40C2-9417-C74350512C6A}" destId="{18D1BC58-15EA-442F-9204-5080C6BEFA1F}" srcOrd="0" destOrd="0" presId="urn:microsoft.com/office/officeart/2005/8/layout/hProcess9"/>
    <dgm:cxn modelId="{9CE1C7C9-BB1C-4993-AA1F-D6E579C78081}" type="presParOf" srcId="{B0A25041-46CC-40C2-9417-C74350512C6A}" destId="{BFE28C9B-72E9-4F2D-9C0C-917EA87CAD3B}" srcOrd="1" destOrd="0" presId="urn:microsoft.com/office/officeart/2005/8/layout/hProcess9"/>
    <dgm:cxn modelId="{4E18E41C-294A-4705-A29B-8D4B63343B3D}" type="presParOf" srcId="{BFE28C9B-72E9-4F2D-9C0C-917EA87CAD3B}" destId="{1B2BC54A-E35C-46D7-B8FF-D5EBFA16D7D0}" srcOrd="0" destOrd="0" presId="urn:microsoft.com/office/officeart/2005/8/layout/hProcess9"/>
    <dgm:cxn modelId="{984741D9-E707-4503-9825-191E76C31F25}" type="presParOf" srcId="{BFE28C9B-72E9-4F2D-9C0C-917EA87CAD3B}" destId="{BC61617D-E445-4503-9294-D0BE715B9B14}" srcOrd="1" destOrd="0" presId="urn:microsoft.com/office/officeart/2005/8/layout/hProcess9"/>
    <dgm:cxn modelId="{A061D016-7762-4C58-8C1B-51287F6713D3}" type="presParOf" srcId="{BFE28C9B-72E9-4F2D-9C0C-917EA87CAD3B}" destId="{ED0D4418-7909-4BC0-865E-A0B5DAE721B7}" srcOrd="2" destOrd="0" presId="urn:microsoft.com/office/officeart/2005/8/layout/hProcess9"/>
    <dgm:cxn modelId="{D95A825D-9A58-4FCF-95E1-A9C97C98F883}" type="presParOf" srcId="{BFE28C9B-72E9-4F2D-9C0C-917EA87CAD3B}" destId="{1E98507C-C604-4CFB-8AB0-9E912D77243E}" srcOrd="3" destOrd="0" presId="urn:microsoft.com/office/officeart/2005/8/layout/hProcess9"/>
    <dgm:cxn modelId="{5C20DB63-B64E-4CD5-952A-EC846DD08316}" type="presParOf" srcId="{BFE28C9B-72E9-4F2D-9C0C-917EA87CAD3B}" destId="{6C644344-0371-468E-BA3D-10354D3BBB95}" srcOrd="4" destOrd="0" presId="urn:microsoft.com/office/officeart/2005/8/layout/hProcess9"/>
    <dgm:cxn modelId="{4710ACC1-0887-41DF-947D-DDC19C5858BF}" type="presParOf" srcId="{BFE28C9B-72E9-4F2D-9C0C-917EA87CAD3B}" destId="{0D5B4FAF-82FB-4A14-A5EC-ABBF37487013}" srcOrd="5" destOrd="0" presId="urn:microsoft.com/office/officeart/2005/8/layout/hProcess9"/>
    <dgm:cxn modelId="{EA0C34C0-B95D-4766-ACAC-D039FC8D42A9}" type="presParOf" srcId="{BFE28C9B-72E9-4F2D-9C0C-917EA87CAD3B}" destId="{411E6A49-4806-4F7F-8465-5CA11508BAAF}" srcOrd="6" destOrd="0" presId="urn:microsoft.com/office/officeart/2005/8/layout/hProcess9"/>
    <dgm:cxn modelId="{55A85C62-ADCA-4372-814A-CD4F4722E241}" type="presParOf" srcId="{BFE28C9B-72E9-4F2D-9C0C-917EA87CAD3B}" destId="{64649641-66BF-4178-82D1-301DDDC0CFC7}" srcOrd="7" destOrd="0" presId="urn:microsoft.com/office/officeart/2005/8/layout/hProcess9"/>
    <dgm:cxn modelId="{38B51FA6-6339-4CE3-87A5-757B8E62CA10}" type="presParOf" srcId="{BFE28C9B-72E9-4F2D-9C0C-917EA87CAD3B}" destId="{687328AF-85EA-4D75-92D3-E9C9759E38A2}" srcOrd="8"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FEFD2B-2A74-4EB0-A53A-88585EEE249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32C8FC2-9C70-45CF-B98B-670DADFBCB8D}">
      <dgm:prSet/>
      <dgm:spPr/>
      <dgm:t>
        <a:bodyPr/>
        <a:lstStyle/>
        <a:p>
          <a:pPr rtl="0"/>
          <a:r>
            <a:rPr lang="en-US" b="0">
              <a:latin typeface="+mn-lt"/>
            </a:rPr>
            <a:t>To ensure Facility Response Plan (FRP) facilities have qualified individuals that are aware of the roles and responsibilities outlined in 40 CFR Part 112 and the NCP (40 CFR 300), so they are prepared to effectively respond to a worst-case discharge (WCD). </a:t>
          </a:r>
        </a:p>
      </dgm:t>
    </dgm:pt>
    <dgm:pt modelId="{88FC1089-40DB-420A-841F-7DF299EB65EB}" type="parTrans" cxnId="{59DEC8FB-7221-4A4D-93DB-1E2836B0B083}">
      <dgm:prSet/>
      <dgm:spPr/>
      <dgm:t>
        <a:bodyPr/>
        <a:lstStyle/>
        <a:p>
          <a:endParaRPr lang="en-US"/>
        </a:p>
      </dgm:t>
    </dgm:pt>
    <dgm:pt modelId="{524C843F-99AE-4A7B-82AD-61A129D041E2}" type="sibTrans" cxnId="{59DEC8FB-7221-4A4D-93DB-1E2836B0B083}">
      <dgm:prSet/>
      <dgm:spPr/>
      <dgm:t>
        <a:bodyPr/>
        <a:lstStyle/>
        <a:p>
          <a:endParaRPr lang="en-US"/>
        </a:p>
      </dgm:t>
    </dgm:pt>
    <dgm:pt modelId="{DA75A621-8FD0-44D4-81A5-4787FC963192}" type="pres">
      <dgm:prSet presAssocID="{C5FEFD2B-2A74-4EB0-A53A-88585EEE249A}" presName="linear" presStyleCnt="0">
        <dgm:presLayoutVars>
          <dgm:animLvl val="lvl"/>
          <dgm:resizeHandles val="exact"/>
        </dgm:presLayoutVars>
      </dgm:prSet>
      <dgm:spPr/>
    </dgm:pt>
    <dgm:pt modelId="{E5535F68-828A-48A8-8762-7BFC4231A06B}" type="pres">
      <dgm:prSet presAssocID="{E32C8FC2-9C70-45CF-B98B-670DADFBCB8D}" presName="parentText" presStyleLbl="node1" presStyleIdx="0" presStyleCnt="1">
        <dgm:presLayoutVars>
          <dgm:chMax val="0"/>
          <dgm:bulletEnabled val="1"/>
        </dgm:presLayoutVars>
      </dgm:prSet>
      <dgm:spPr/>
    </dgm:pt>
  </dgm:ptLst>
  <dgm:cxnLst>
    <dgm:cxn modelId="{F67EC1AA-108C-4258-9998-19ADAA8B132E}" type="presOf" srcId="{E32C8FC2-9C70-45CF-B98B-670DADFBCB8D}" destId="{E5535F68-828A-48A8-8762-7BFC4231A06B}" srcOrd="0" destOrd="0" presId="urn:microsoft.com/office/officeart/2005/8/layout/vList2"/>
    <dgm:cxn modelId="{A0C695C5-2611-46AF-BA23-D954D21F3CAA}" type="presOf" srcId="{C5FEFD2B-2A74-4EB0-A53A-88585EEE249A}" destId="{DA75A621-8FD0-44D4-81A5-4787FC963192}" srcOrd="0" destOrd="0" presId="urn:microsoft.com/office/officeart/2005/8/layout/vList2"/>
    <dgm:cxn modelId="{59DEC8FB-7221-4A4D-93DB-1E2836B0B083}" srcId="{C5FEFD2B-2A74-4EB0-A53A-88585EEE249A}" destId="{E32C8FC2-9C70-45CF-B98B-670DADFBCB8D}" srcOrd="0" destOrd="0" parTransId="{88FC1089-40DB-420A-841F-7DF299EB65EB}" sibTransId="{524C843F-99AE-4A7B-82AD-61A129D041E2}"/>
    <dgm:cxn modelId="{8C06028A-BAFD-4567-AC8E-8E9E27EA78B8}" type="presParOf" srcId="{DA75A621-8FD0-44D4-81A5-4787FC963192}" destId="{E5535F68-828A-48A8-8762-7BFC4231A06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D1BC58-15EA-442F-9204-5080C6BEFA1F}">
      <dsp:nvSpPr>
        <dsp:cNvPr id="0" name=""/>
        <dsp:cNvSpPr/>
      </dsp:nvSpPr>
      <dsp:spPr>
        <a:xfrm>
          <a:off x="789386" y="0"/>
          <a:ext cx="8946375" cy="4013321"/>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2BC54A-E35C-46D7-B8FF-D5EBFA16D7D0}">
      <dsp:nvSpPr>
        <dsp:cNvPr id="0" name=""/>
        <dsp:cNvSpPr/>
      </dsp:nvSpPr>
      <dsp:spPr>
        <a:xfrm>
          <a:off x="0" y="1203338"/>
          <a:ext cx="2022287" cy="16053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latin typeface="+mn-lt"/>
            </a:rPr>
            <a:t>Name</a:t>
          </a:r>
        </a:p>
      </dsp:txBody>
      <dsp:txXfrm>
        <a:off x="78366" y="1281704"/>
        <a:ext cx="1865555" cy="1448596"/>
      </dsp:txXfrm>
    </dsp:sp>
    <dsp:sp modelId="{ED0D4418-7909-4BC0-865E-A0B5DAE721B7}">
      <dsp:nvSpPr>
        <dsp:cNvPr id="0" name=""/>
        <dsp:cNvSpPr/>
      </dsp:nvSpPr>
      <dsp:spPr>
        <a:xfrm>
          <a:off x="2128027" y="1203996"/>
          <a:ext cx="2022287" cy="16053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US" sz="2100" b="1" kern="1200">
              <a:latin typeface="+mn-lt"/>
            </a:rPr>
            <a:t>Role</a:t>
          </a:r>
          <a:endParaRPr lang="en-US" sz="2100" kern="1200">
            <a:latin typeface="+mn-lt"/>
          </a:endParaRPr>
        </a:p>
      </dsp:txBody>
      <dsp:txXfrm>
        <a:off x="2206393" y="1282362"/>
        <a:ext cx="1865555" cy="1448596"/>
      </dsp:txXfrm>
    </dsp:sp>
    <dsp:sp modelId="{6C644344-0371-468E-BA3D-10354D3BBB95}">
      <dsp:nvSpPr>
        <dsp:cNvPr id="0" name=""/>
        <dsp:cNvSpPr/>
      </dsp:nvSpPr>
      <dsp:spPr>
        <a:xfrm>
          <a:off x="4251430" y="1203996"/>
          <a:ext cx="2022287" cy="16053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US" sz="2100" b="1" kern="1200">
              <a:latin typeface="+mn-lt"/>
            </a:rPr>
            <a:t>Facility and Location</a:t>
          </a:r>
          <a:r>
            <a:rPr lang="en-US" sz="2100" kern="1200">
              <a:latin typeface="+mn-lt"/>
            </a:rPr>
            <a:t> </a:t>
          </a:r>
          <a:endParaRPr lang="en-US" sz="2100" b="1" kern="1200">
            <a:latin typeface="+mn-lt"/>
          </a:endParaRPr>
        </a:p>
      </dsp:txBody>
      <dsp:txXfrm>
        <a:off x="4329796" y="1282362"/>
        <a:ext cx="1865555" cy="1448596"/>
      </dsp:txXfrm>
    </dsp:sp>
    <dsp:sp modelId="{411E6A49-4806-4F7F-8465-5CA11508BAAF}">
      <dsp:nvSpPr>
        <dsp:cNvPr id="0" name=""/>
        <dsp:cNvSpPr/>
      </dsp:nvSpPr>
      <dsp:spPr>
        <a:xfrm>
          <a:off x="6374832" y="1203996"/>
          <a:ext cx="2022287" cy="16053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US" sz="2100" b="1" kern="1200"/>
            <a:t>Experience as a Qualified Individual</a:t>
          </a:r>
        </a:p>
      </dsp:txBody>
      <dsp:txXfrm>
        <a:off x="6453198" y="1282362"/>
        <a:ext cx="1865555" cy="1448596"/>
      </dsp:txXfrm>
    </dsp:sp>
    <dsp:sp modelId="{687328AF-85EA-4D75-92D3-E9C9759E38A2}">
      <dsp:nvSpPr>
        <dsp:cNvPr id="0" name=""/>
        <dsp:cNvSpPr/>
      </dsp:nvSpPr>
      <dsp:spPr>
        <a:xfrm>
          <a:off x="8498234" y="1203996"/>
          <a:ext cx="2022287" cy="16053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US" sz="2100" b="1" kern="1200"/>
            <a:t>What do you expect from this training?</a:t>
          </a:r>
        </a:p>
      </dsp:txBody>
      <dsp:txXfrm>
        <a:off x="8576600" y="1282362"/>
        <a:ext cx="1865555" cy="14485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535F68-828A-48A8-8762-7BFC4231A06B}">
      <dsp:nvSpPr>
        <dsp:cNvPr id="0" name=""/>
        <dsp:cNvSpPr/>
      </dsp:nvSpPr>
      <dsp:spPr>
        <a:xfrm>
          <a:off x="0" y="26960"/>
          <a:ext cx="11061356" cy="3959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rtl="0">
            <a:lnSpc>
              <a:spcPct val="90000"/>
            </a:lnSpc>
            <a:spcBef>
              <a:spcPct val="0"/>
            </a:spcBef>
            <a:spcAft>
              <a:spcPct val="35000"/>
            </a:spcAft>
            <a:buNone/>
          </a:pPr>
          <a:r>
            <a:rPr lang="en-US" sz="3600" b="0" kern="1200">
              <a:latin typeface="+mn-lt"/>
            </a:rPr>
            <a:t>To ensure Facility Response Plan (FRP) facilities have qualified individuals that are aware of the roles and responsibilities outlined in 40 CFR Part 112 and the NCP (40 CFR 300), so they are prepared to effectively respond to a worst-case discharge (WCD). </a:t>
          </a:r>
        </a:p>
      </dsp:txBody>
      <dsp:txXfrm>
        <a:off x="193276" y="220236"/>
        <a:ext cx="10674804" cy="357272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5CC9D8-4BF1-4B07-B828-332B786289BD}" type="datetimeFigureOut">
              <a:rPr lang="en-US" smtClean="0"/>
              <a:t>3/18/2026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2E6707-0162-431E-85D3-2EA4A00141B7}" type="slidenum">
              <a:rPr lang="en-US" smtClean="0"/>
              <a:t>‹#›</a:t>
            </a:fld>
            <a:endParaRPr lang="en-US"/>
          </a:p>
        </p:txBody>
      </p:sp>
    </p:spTree>
    <p:extLst>
      <p:ext uri="{BB962C8B-B14F-4D97-AF65-F5344CB8AC3E}">
        <p14:creationId xmlns:p14="http://schemas.microsoft.com/office/powerpoint/2010/main" val="1773339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p:spPr>
        <p:txBody>
          <a:bodyPr/>
          <a:lstStyle/>
          <a:p>
            <a:pPr eaLnBrk="1" hangingPunct="1"/>
            <a:r>
              <a:rPr lang="en-US" b="1"/>
              <a:t> </a:t>
            </a:r>
            <a:endParaRPr lang="en-US"/>
          </a:p>
        </p:txBody>
      </p:sp>
    </p:spTree>
    <p:extLst>
      <p:ext uri="{BB962C8B-B14F-4D97-AF65-F5344CB8AC3E}">
        <p14:creationId xmlns:p14="http://schemas.microsoft.com/office/powerpoint/2010/main" val="277560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a:effectLst/>
                <a:latin typeface="Calibri" panose="020F0502020204030204" pitchFamily="34" charset="0"/>
                <a:ea typeface="Calibri" panose="020F0502020204030204" pitchFamily="34" charset="0"/>
                <a:cs typeface="Times New Roman" panose="02020603050405020304" pitchFamily="18" charset="0"/>
              </a:rPr>
              <a:t>Let me take a moment to have my team introduce themselves.</a:t>
            </a:r>
          </a:p>
          <a:p>
            <a:endParaRPr lang="en-US"/>
          </a:p>
          <a:p>
            <a:r>
              <a:rPr lang="en-US"/>
              <a:t>Supervisor Role: </a:t>
            </a:r>
          </a:p>
          <a:p>
            <a:r>
              <a:rPr lang="en-US"/>
              <a:t>OSC Role:</a:t>
            </a:r>
          </a:p>
          <a:p>
            <a:r>
              <a:rPr lang="en-US" b="0" i="0">
                <a:effectLst/>
                <a:latin typeface="+mj-lt"/>
              </a:rPr>
              <a:t>Coordinator Oil Program Role:</a:t>
            </a:r>
          </a:p>
          <a:p>
            <a:r>
              <a:rPr lang="en-US">
                <a:effectLst/>
                <a:latin typeface="+mj-lt"/>
                <a:ea typeface="Calibri" panose="020F0502020204030204" pitchFamily="34" charset="0"/>
              </a:rPr>
              <a:t>Oil Program Administrative Assistant:</a:t>
            </a:r>
          </a:p>
          <a:p>
            <a:r>
              <a:rPr lang="en-US">
                <a:latin typeface="+mj-lt"/>
                <a:ea typeface="Calibri" panose="020F0502020204030204" pitchFamily="34" charset="0"/>
              </a:rPr>
              <a:t>START Contractors :</a:t>
            </a:r>
            <a:endParaRPr lang="en-US"/>
          </a:p>
        </p:txBody>
      </p:sp>
    </p:spTree>
    <p:extLst>
      <p:ext uri="{BB962C8B-B14F-4D97-AF65-F5344CB8AC3E}">
        <p14:creationId xmlns:p14="http://schemas.microsoft.com/office/powerpoint/2010/main" val="1723526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Can I get a show of hands if you are designated as a Qualified Individual in your FRP?</a:t>
            </a:r>
          </a:p>
          <a:p>
            <a:endParaRPr lang="en-US"/>
          </a:p>
          <a:p>
            <a:r>
              <a:rPr lang="en-US"/>
              <a:t>Can I get a show of hands if you are a plan writer or compliance person within your organization?</a:t>
            </a:r>
          </a:p>
          <a:p>
            <a:endParaRPr lang="en-US"/>
          </a:p>
          <a:p>
            <a:endParaRPr lang="en-US"/>
          </a:p>
          <a:p>
            <a:endParaRPr lang="en-US"/>
          </a:p>
        </p:txBody>
      </p:sp>
      <p:sp>
        <p:nvSpPr>
          <p:cNvPr id="4" name="Slide Number Placeholder 3"/>
          <p:cNvSpPr>
            <a:spLocks noGrp="1"/>
          </p:cNvSpPr>
          <p:nvPr>
            <p:ph type="sldNum" sz="quarter" idx="5"/>
          </p:nvPr>
        </p:nvSpPr>
        <p:spPr/>
        <p:txBody>
          <a:bodyPr/>
          <a:lstStyle/>
          <a:p>
            <a:fld id="{2A2E6707-0162-431E-85D3-2EA4A00141B7}" type="slidenum">
              <a:rPr lang="en-US" smtClean="0"/>
              <a:t>3</a:t>
            </a:fld>
            <a:endParaRPr lang="en-US"/>
          </a:p>
        </p:txBody>
      </p:sp>
    </p:spTree>
    <p:extLst>
      <p:ext uri="{BB962C8B-B14F-4D97-AF65-F5344CB8AC3E}">
        <p14:creationId xmlns:p14="http://schemas.microsoft.com/office/powerpoint/2010/main" val="1498821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249486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is our first time delivering this content and we definitely need your feedback on whether you find it useful in your role as QIs.</a:t>
            </a:r>
          </a:p>
        </p:txBody>
      </p:sp>
      <p:sp>
        <p:nvSpPr>
          <p:cNvPr id="4" name="Slide Number Placeholder 3"/>
          <p:cNvSpPr>
            <a:spLocks noGrp="1"/>
          </p:cNvSpPr>
          <p:nvPr>
            <p:ph type="sldNum" sz="quarter" idx="5"/>
          </p:nvPr>
        </p:nvSpPr>
        <p:spPr/>
        <p:txBody>
          <a:bodyPr/>
          <a:lstStyle/>
          <a:p>
            <a:fld id="{2A2E6707-0162-431E-85D3-2EA4A00141B7}" type="slidenum">
              <a:rPr lang="en-US" smtClean="0"/>
              <a:t>8</a:t>
            </a:fld>
            <a:endParaRPr lang="en-US"/>
          </a:p>
        </p:txBody>
      </p:sp>
    </p:spTree>
    <p:extLst>
      <p:ext uri="{BB962C8B-B14F-4D97-AF65-F5344CB8AC3E}">
        <p14:creationId xmlns:p14="http://schemas.microsoft.com/office/powerpoint/2010/main" val="5701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a:effectLst/>
                <a:latin typeface="Calibri" panose="020F0502020204030204" pitchFamily="34" charset="0"/>
                <a:ea typeface="Calibri" panose="020F0502020204030204" pitchFamily="34" charset="0"/>
                <a:cs typeface="Times New Roman" panose="02020603050405020304" pitchFamily="18" charset="0"/>
              </a:rPr>
              <a:t>Welcome and thanks for attending this compliance assistance workshop today. I’m excited to be here and eager for the discussions about the regulations related to oil spill prevention and response. 13 years ago, I was serving as the EPA On-Scene Coordinator and Federal Incident Commander for the unified command response with ExxonMobil to the Silvertip Pipeline Spill into the Yellowstone River near Billings, MT. That spill was caused by late runoff and floodwaters that scoured out a trenched pipeline under the river and released approximately 1,250 </a:t>
            </a:r>
            <a:r>
              <a:rPr lang="en-US" sz="1200" kern="100" err="1">
                <a:effectLst/>
                <a:latin typeface="Calibri" panose="020F0502020204030204" pitchFamily="34" charset="0"/>
                <a:ea typeface="Calibri" panose="020F0502020204030204" pitchFamily="34" charset="0"/>
                <a:cs typeface="Times New Roman" panose="02020603050405020304" pitchFamily="18" charset="0"/>
              </a:rPr>
              <a:t>bbls</a:t>
            </a:r>
            <a:r>
              <a:rPr lang="en-US" sz="1200" kern="100">
                <a:effectLst/>
                <a:latin typeface="Calibri" panose="020F0502020204030204" pitchFamily="34" charset="0"/>
                <a:ea typeface="Calibri" panose="020F0502020204030204" pitchFamily="34" charset="0"/>
                <a:cs typeface="Times New Roman" panose="02020603050405020304" pitchFamily="18" charset="0"/>
              </a:rPr>
              <a:t> (52,000 gallons of crude oil) and impacted land, wildlife, and cultural resources up to 80 miles downstream. The response and cleanup lasted approximately 12 weeks, involving up to 680 responders with a burn rate of up to $1.5 million/day at the peak of the cleanup operations. This response enlisted the assistance of federal, tribal, state, and local resource trustees and emergency response agencies, including the Crow Tribe, who helped provide cultural resource advisors and tribal historic preservation support to the response,.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a:effectLst/>
                <a:latin typeface="Calibri" panose="020F0502020204030204" pitchFamily="34" charset="0"/>
                <a:ea typeface="Calibri" panose="020F0502020204030204" pitchFamily="34" charset="0"/>
                <a:cs typeface="Times New Roman" panose="02020603050405020304" pitchFamily="18" charset="0"/>
              </a:rPr>
              <a:t>With this local example in mind, consider that large oil spills can occur even at the most well-prepared facilities, due to human error, equipment failure, natural disasters, vehicle accidents, or intentional acts of sabotage. It is the responsibility of facilities to have plans and procedures in place to prevent spills and respond effectively when these incidents occur and these plans need to be consistent with federal law, regulations, and regional contingency plans. With this workshop we hope to help you improve your plans, exercise and improve your facility response, and prepare for and successfully complete inspections and unannounced exercises at your facility. That’s what we’re going to talk about today. </a:t>
            </a:r>
            <a:endParaRPr lang="en-US"/>
          </a:p>
        </p:txBody>
      </p:sp>
      <p:sp>
        <p:nvSpPr>
          <p:cNvPr id="4" name="Slide Number Placeholder 3"/>
          <p:cNvSpPr>
            <a:spLocks noGrp="1"/>
          </p:cNvSpPr>
          <p:nvPr>
            <p:ph type="sldNum" sz="quarter" idx="5"/>
          </p:nvPr>
        </p:nvSpPr>
        <p:spPr/>
        <p:txBody>
          <a:bodyPr/>
          <a:lstStyle/>
          <a:p>
            <a:fld id="{2A2E6707-0162-431E-85D3-2EA4A00141B7}" type="slidenum">
              <a:rPr lang="en-US" smtClean="0"/>
              <a:t>10</a:t>
            </a:fld>
            <a:endParaRPr lang="en-US"/>
          </a:p>
        </p:txBody>
      </p:sp>
    </p:spTree>
    <p:extLst>
      <p:ext uri="{BB962C8B-B14F-4D97-AF65-F5344CB8AC3E}">
        <p14:creationId xmlns:p14="http://schemas.microsoft.com/office/powerpoint/2010/main" val="8545070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1" name="Picture 10" descr="Oil refinery against blue sky">
            <a:extLst>
              <a:ext uri="{FF2B5EF4-FFF2-40B4-BE49-F238E27FC236}">
                <a16:creationId xmlns:a16="http://schemas.microsoft.com/office/drawing/2014/main" id="{CC702E0C-1BAD-9B59-CC42-F23D112EF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0278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45479195-DBEF-4951-8892-65888D3390B7}" type="datetimeFigureOut">
              <a:rPr lang="en-US" smtClean="0"/>
              <a:t>3/18/2026</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r>
              <a:rPr lang="en-US"/>
              <a:t>For Official Use Only (FOUO)</a:t>
            </a:r>
          </a:p>
        </p:txBody>
      </p:sp>
    </p:spTree>
    <p:extLst>
      <p:ext uri="{BB962C8B-B14F-4D97-AF65-F5344CB8AC3E}">
        <p14:creationId xmlns:p14="http://schemas.microsoft.com/office/powerpoint/2010/main" val="2436861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7976" r="17493"/>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userDrawn="1"/>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861389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4210959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794859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832277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525024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4280209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779291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560484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45479195-DBEF-4951-8892-65888D3390B7}" type="datetimeFigureOut">
              <a:rPr lang="en-US" smtClean="0"/>
              <a:t>3/18/2026</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440876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2C32B-75C2-4335-90BE-A6DF212AF18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A9C36D2-DD6C-447B-9068-43C9D06269C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A48B686-43D3-4999-AFA8-B8E9B585534B}"/>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5" name="Footer Placeholder 4">
            <a:extLst>
              <a:ext uri="{FF2B5EF4-FFF2-40B4-BE49-F238E27FC236}">
                <a16:creationId xmlns:a16="http://schemas.microsoft.com/office/drawing/2014/main" id="{68FA6F2A-972B-45EB-AD00-84AA27AA669D}"/>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978100B5-5958-44D4-9A3D-F8D5DB230DD8}"/>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grpSp>
        <p:nvGrpSpPr>
          <p:cNvPr id="7" name="Group 6">
            <a:extLst>
              <a:ext uri="{FF2B5EF4-FFF2-40B4-BE49-F238E27FC236}">
                <a16:creationId xmlns:a16="http://schemas.microsoft.com/office/drawing/2014/main" id="{40516F72-EBAF-4B30-A602-9361E63EC728}"/>
              </a:ext>
            </a:extLst>
          </p:cNvPr>
          <p:cNvGrpSpPr/>
          <p:nvPr/>
        </p:nvGrpSpPr>
        <p:grpSpPr>
          <a:xfrm>
            <a:off x="3474666" y="536928"/>
            <a:ext cx="7030774" cy="3283834"/>
            <a:chOff x="-152454" y="738907"/>
            <a:chExt cx="13101136" cy="6119093"/>
          </a:xfrm>
        </p:grpSpPr>
        <p:sp>
          <p:nvSpPr>
            <p:cNvPr id="8" name="Flowchart: Manual Input 8">
              <a:extLst>
                <a:ext uri="{FF2B5EF4-FFF2-40B4-BE49-F238E27FC236}">
                  <a16:creationId xmlns:a16="http://schemas.microsoft.com/office/drawing/2014/main" id="{E676D49D-CC7A-4EFD-BC0C-AB7F702F9D6D}"/>
                </a:ext>
              </a:extLst>
            </p:cNvPr>
            <p:cNvSpPr/>
            <p:nvPr/>
          </p:nvSpPr>
          <p:spPr>
            <a:xfrm rot="16200000" flipV="1">
              <a:off x="9010190" y="-1241476"/>
              <a:ext cx="608660" cy="7268324"/>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9" name="Right Triangle 8">
              <a:extLst>
                <a:ext uri="{FF2B5EF4-FFF2-40B4-BE49-F238E27FC236}">
                  <a16:creationId xmlns:a16="http://schemas.microsoft.com/office/drawing/2014/main" id="{7A1CD696-4A34-4A65-B224-8BE9928D16C2}"/>
                </a:ext>
              </a:extLst>
            </p:cNvPr>
            <p:cNvSpPr/>
            <p:nvPr/>
          </p:nvSpPr>
          <p:spPr>
            <a:xfrm rot="5400000">
              <a:off x="-660401" y="1399308"/>
              <a:ext cx="5643419" cy="432261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4E128B38-21D7-4DA9-A302-5450718E470F}"/>
                </a:ext>
              </a:extLst>
            </p:cNvPr>
            <p:cNvSpPr/>
            <p:nvPr/>
          </p:nvSpPr>
          <p:spPr>
            <a:xfrm>
              <a:off x="147786"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Manual Input 8">
              <a:extLst>
                <a:ext uri="{FF2B5EF4-FFF2-40B4-BE49-F238E27FC236}">
                  <a16:creationId xmlns:a16="http://schemas.microsoft.com/office/drawing/2014/main" id="{E6F3B53E-14B6-42FB-94FA-6BEEC4D83EC9}"/>
                </a:ext>
              </a:extLst>
            </p:cNvPr>
            <p:cNvSpPr/>
            <p:nvPr/>
          </p:nvSpPr>
          <p:spPr>
            <a:xfrm rot="16200000" flipV="1">
              <a:off x="5138696" y="-330433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E84DA864-4A3F-4AC7-9D19-4ED2E1A80F76}"/>
                </a:ext>
              </a:extLst>
            </p:cNvPr>
            <p:cNvSpPr/>
            <p:nvPr/>
          </p:nvSpPr>
          <p:spPr>
            <a:xfrm>
              <a:off x="-152454"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Manual Input 8">
              <a:extLst>
                <a:ext uri="{FF2B5EF4-FFF2-40B4-BE49-F238E27FC236}">
                  <a16:creationId xmlns:a16="http://schemas.microsoft.com/office/drawing/2014/main" id="{A1B97C5E-1672-475F-88C1-0D190B72CDC3}"/>
                </a:ext>
              </a:extLst>
            </p:cNvPr>
            <p:cNvSpPr/>
            <p:nvPr/>
          </p:nvSpPr>
          <p:spPr>
            <a:xfrm rot="16200000" flipV="1">
              <a:off x="4048729" y="-2515490"/>
              <a:ext cx="1786378" cy="988383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4" name="Parallelogram 13">
              <a:extLst>
                <a:ext uri="{FF2B5EF4-FFF2-40B4-BE49-F238E27FC236}">
                  <a16:creationId xmlns:a16="http://schemas.microsoft.com/office/drawing/2014/main" id="{C3AF869E-762D-439E-9675-1AE4110FFE54}"/>
                </a:ext>
              </a:extLst>
            </p:cNvPr>
            <p:cNvSpPr/>
            <p:nvPr/>
          </p:nvSpPr>
          <p:spPr>
            <a:xfrm>
              <a:off x="1182255" y="738908"/>
              <a:ext cx="3556000" cy="3297383"/>
            </a:xfrm>
            <a:prstGeom prst="parallelogram">
              <a:avLst>
                <a:gd name="adj" fmla="val 77649"/>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323B08D-FB9E-421F-8643-4EBA03D775F0}"/>
                </a:ext>
              </a:extLst>
            </p:cNvPr>
            <p:cNvCxnSpPr>
              <a:cxnSpLocks/>
            </p:cNvCxnSpPr>
            <p:nvPr/>
          </p:nvCxnSpPr>
          <p:spPr>
            <a:xfrm>
              <a:off x="-23150" y="244995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431369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455B6-08E2-446C-94AB-1BBA5614ED30}"/>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344FB8E2-430E-4372-8284-46E759994A1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B8AAD0-8AFA-4450-97CB-166900D86099}"/>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5" name="Footer Placeholder 4">
            <a:extLst>
              <a:ext uri="{FF2B5EF4-FFF2-40B4-BE49-F238E27FC236}">
                <a16:creationId xmlns:a16="http://schemas.microsoft.com/office/drawing/2014/main" id="{358C94E6-B708-49E1-894A-06486909571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191B4AA-0A36-4FDD-995C-FECEDF5357DA}"/>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30681890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D95DF-BEE1-4A52-B054-7059D01798BC}"/>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94B4A6F-3BBB-4D11-AD0E-A208CEAE389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26575-4112-4500-A864-C3C2A94CBB03}"/>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5" name="Footer Placeholder 4">
            <a:extLst>
              <a:ext uri="{FF2B5EF4-FFF2-40B4-BE49-F238E27FC236}">
                <a16:creationId xmlns:a16="http://schemas.microsoft.com/office/drawing/2014/main" id="{43F9C1BC-70C3-478F-8427-EDF0A4FE04C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2FE6BB8-5A10-462E-9084-EAD99E6C7D0F}"/>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32935212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557CC-651E-4ADD-BDC3-2A8065EBFE1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CD98BA10-CFA2-4898-9B1B-DB7FE36B5517}"/>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A97651D-D37D-45B4-BE48-105C8DB801C8}"/>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963026-6521-4FCE-8E43-274B4244BA02}"/>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6" name="Footer Placeholder 5">
            <a:extLst>
              <a:ext uri="{FF2B5EF4-FFF2-40B4-BE49-F238E27FC236}">
                <a16:creationId xmlns:a16="http://schemas.microsoft.com/office/drawing/2014/main" id="{E6E4B66C-7DBC-4076-9E8C-C5D62BA5E4C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C1DE4E67-EBC6-4126-ABFA-2116B981F019}"/>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3006382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FA826-7D51-4305-91AC-5B43DF1432C3}"/>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0A624075-DAAA-44F1-8553-069273720B86}"/>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793047-4E8F-4911-AE92-FDD495E4A485}"/>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F8CDE26-8801-4FAE-990B-615D2AB8C298}"/>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5C00BC-88AA-4942-B81A-D74824B8E823}"/>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C8D11B-2D1A-42A8-BBD0-D022A366604B}"/>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8" name="Footer Placeholder 7">
            <a:extLst>
              <a:ext uri="{FF2B5EF4-FFF2-40B4-BE49-F238E27FC236}">
                <a16:creationId xmlns:a16="http://schemas.microsoft.com/office/drawing/2014/main" id="{2E03F165-833B-4F3F-B4B5-D32C8FF9E67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14FD5275-A5A3-4386-AB82-F147E2F8D78A}"/>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670460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7BFF-E641-45BE-A563-71A72782E12E}"/>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A7DFCD3D-FF99-4605-8417-7460D2CF97BA}"/>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4" name="Footer Placeholder 3">
            <a:extLst>
              <a:ext uri="{FF2B5EF4-FFF2-40B4-BE49-F238E27FC236}">
                <a16:creationId xmlns:a16="http://schemas.microsoft.com/office/drawing/2014/main" id="{1272BDDC-94B8-4ED3-9177-0D897A2302C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3AA12637-F94B-4682-8362-D7F509FB5ABD}"/>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2505769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3FB787-644D-43B6-95DD-E90C95ED3ABF}"/>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3" name="Footer Placeholder 2">
            <a:extLst>
              <a:ext uri="{FF2B5EF4-FFF2-40B4-BE49-F238E27FC236}">
                <a16:creationId xmlns:a16="http://schemas.microsoft.com/office/drawing/2014/main" id="{0A6CA9F5-7C96-478C-97C0-27357ACCE78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A9F8BFFB-D789-4C12-BA96-B15CE4C3F405}"/>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28185363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489A8-3C39-4996-9048-B9639C11449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344400C-593F-4EDA-9494-2B06F5CA9033}"/>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BB87CD-6E71-4D81-A7C4-A73FF8EB82B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F6AFFA-E17B-4650-9668-DE5CAF0227D0}"/>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6" name="Footer Placeholder 5">
            <a:extLst>
              <a:ext uri="{FF2B5EF4-FFF2-40B4-BE49-F238E27FC236}">
                <a16:creationId xmlns:a16="http://schemas.microsoft.com/office/drawing/2014/main" id="{9C69DDFD-A7CC-45F5-8B74-2AB00D04192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4808226-E652-441E-949A-0E2BA859924A}"/>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7576779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2AC76-5A16-4873-ACA8-46689349BBA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77820C8-84AA-4C5D-89A6-93DA371B5D28}"/>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4BDBD2E-6B7E-4CFF-AA1D-F2CEDDE46A54}"/>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4F8F6-18C3-489C-94DF-D8B7F670E9F6}"/>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6" name="Footer Placeholder 5">
            <a:extLst>
              <a:ext uri="{FF2B5EF4-FFF2-40B4-BE49-F238E27FC236}">
                <a16:creationId xmlns:a16="http://schemas.microsoft.com/office/drawing/2014/main" id="{F52D924F-51BB-4DF9-B3CD-E3A6974EFB7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A5E4207-5533-4207-84BB-3D07D7FC993D}"/>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1717724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7E2F1-6311-45B8-8216-BB48E1D86F6D}"/>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05C1BB4-45AE-4744-BD7D-B357F884F17E}"/>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D2CB74-FC0F-4863-9A7F-B54A56FCC9A4}"/>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5" name="Footer Placeholder 4">
            <a:extLst>
              <a:ext uri="{FF2B5EF4-FFF2-40B4-BE49-F238E27FC236}">
                <a16:creationId xmlns:a16="http://schemas.microsoft.com/office/drawing/2014/main" id="{216A4608-3566-472E-85F5-10F78A500BAD}"/>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24AB83A-82B2-457F-8568-EB9D4F9A02D0}"/>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33665102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BB3352-5B8A-472A-ADBD-9E643339C5DF}"/>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87707C0-FF9B-42A5-9F54-53980F7BD37A}"/>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355D183-0C17-442A-A21C-83FA079FA617}"/>
              </a:ext>
            </a:extLst>
          </p:cNvPr>
          <p:cNvSpPr>
            <a:spLocks noGrp="1"/>
          </p:cNvSpPr>
          <p:nvPr>
            <p:ph type="dt" sz="half" idx="10"/>
          </p:nvPr>
        </p:nvSpPr>
        <p:spPr>
          <a:xfrm>
            <a:off x="838200" y="6356350"/>
            <a:ext cx="2743200" cy="365125"/>
          </a:xfrm>
          <a:prstGeom prst="rect">
            <a:avLst/>
          </a:prstGeom>
        </p:spPr>
        <p:txBody>
          <a:bodyPr/>
          <a:lstStyle/>
          <a:p>
            <a:fld id="{01409FFD-5291-4FDD-A937-817A92BAFFE9}" type="datetimeFigureOut">
              <a:rPr lang="en-US" smtClean="0"/>
              <a:t>3/18/2026</a:t>
            </a:fld>
            <a:endParaRPr lang="en-US"/>
          </a:p>
        </p:txBody>
      </p:sp>
      <p:sp>
        <p:nvSpPr>
          <p:cNvPr id="5" name="Footer Placeholder 4">
            <a:extLst>
              <a:ext uri="{FF2B5EF4-FFF2-40B4-BE49-F238E27FC236}">
                <a16:creationId xmlns:a16="http://schemas.microsoft.com/office/drawing/2014/main" id="{1BBEEB73-8C0D-4482-80F4-A6FA32EE24F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7E9A0F4-DC70-4872-84AC-EC867E275685}"/>
              </a:ext>
            </a:extLst>
          </p:cNvPr>
          <p:cNvSpPr>
            <a:spLocks noGrp="1"/>
          </p:cNvSpPr>
          <p:nvPr>
            <p:ph type="sldNum" sz="quarter" idx="12"/>
          </p:nvPr>
        </p:nvSpPr>
        <p:spPr>
          <a:xfrm>
            <a:off x="8610600" y="6356350"/>
            <a:ext cx="2743200" cy="365125"/>
          </a:xfrm>
          <a:prstGeom prst="rect">
            <a:avLst/>
          </a:prstGeom>
        </p:spPr>
        <p:txBody>
          <a:bodyPr/>
          <a:lstStyle/>
          <a:p>
            <a:fld id="{9A979713-2C9A-42CE-84BC-7A42644E84C8}" type="slidenum">
              <a:rPr lang="en-US" smtClean="0"/>
              <a:t>‹#›</a:t>
            </a:fld>
            <a:endParaRPr lang="en-US"/>
          </a:p>
        </p:txBody>
      </p:sp>
    </p:spTree>
    <p:extLst>
      <p:ext uri="{BB962C8B-B14F-4D97-AF65-F5344CB8AC3E}">
        <p14:creationId xmlns:p14="http://schemas.microsoft.com/office/powerpoint/2010/main" val="3648435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0.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3"/>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479195-DBEF-4951-8892-65888D3390B7}" type="datetimeFigureOut">
              <a:rPr lang="en-US" smtClean="0"/>
              <a:t>3/18/2026</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7FA45E-DCAF-43D2-BB80-7B43D05E2331}"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userDrawn="1"/>
        </p:nvPicPr>
        <p:blipFill>
          <a:blip r:embed="rId14"/>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userDrawn="1"/>
        </p:nvPicPr>
        <p:blipFill rotWithShape="1">
          <a:blip r:embed="rId15"/>
          <a:srcRect t="14995" b="63810"/>
          <a:stretch/>
        </p:blipFill>
        <p:spPr>
          <a:xfrm>
            <a:off x="4058920" y="6370911"/>
            <a:ext cx="8153400" cy="487985"/>
          </a:xfrm>
          <a:prstGeom prst="rect">
            <a:avLst/>
          </a:prstGeom>
        </p:spPr>
      </p:pic>
      <p:pic>
        <p:nvPicPr>
          <p:cNvPr id="7" name="image2.jpeg">
            <a:extLst>
              <a:ext uri="{FF2B5EF4-FFF2-40B4-BE49-F238E27FC236}">
                <a16:creationId xmlns:a16="http://schemas.microsoft.com/office/drawing/2014/main" id="{DD4CE5F9-DC4B-B36D-182B-2007F7EBD85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8" name="Picture 2">
            <a:extLst>
              <a:ext uri="{FF2B5EF4-FFF2-40B4-BE49-F238E27FC236}">
                <a16:creationId xmlns:a16="http://schemas.microsoft.com/office/drawing/2014/main" id="{DF403346-A1A5-91A3-DCB2-CE1563BFE9A1}"/>
              </a:ext>
            </a:extLst>
          </p:cNvPr>
          <p:cNvPicPr>
            <a:picLocks noChangeAspect="1" noChangeArrowheads="1"/>
          </p:cNvPicPr>
          <p:nvPr userDrawn="1"/>
        </p:nvPicPr>
        <p:blipFill rotWithShape="1">
          <a:blip r:embed="rId17">
            <a:extLst>
              <a:ext uri="{28A0092B-C50C-407E-A947-70E740481C1C}">
                <a14:useLocalDpi xmlns:a14="http://schemas.microsoft.com/office/drawing/2010/main" val="0"/>
              </a:ext>
            </a:extLst>
          </a:blip>
          <a:srcRect l="18185" r="16808"/>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0" name="Picture 9"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Tree>
    <p:extLst>
      <p:ext uri="{BB962C8B-B14F-4D97-AF65-F5344CB8AC3E}">
        <p14:creationId xmlns:p14="http://schemas.microsoft.com/office/powerpoint/2010/main" val="280352551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BCD8FE9-A203-4FB7-B1C4-CA9E5AA27D39}"/>
              </a:ext>
            </a:extLst>
          </p:cNvPr>
          <p:cNvGrpSpPr/>
          <p:nvPr/>
        </p:nvGrpSpPr>
        <p:grpSpPr>
          <a:xfrm>
            <a:off x="0" y="243840"/>
            <a:ext cx="10723418" cy="3028562"/>
            <a:chOff x="-23150" y="738907"/>
            <a:chExt cx="19982010" cy="5643419"/>
          </a:xfrm>
        </p:grpSpPr>
        <p:sp>
          <p:nvSpPr>
            <p:cNvPr id="18" name="Flowchart: Manual Input 8">
              <a:extLst>
                <a:ext uri="{FF2B5EF4-FFF2-40B4-BE49-F238E27FC236}">
                  <a16:creationId xmlns:a16="http://schemas.microsoft.com/office/drawing/2014/main" id="{8694E307-F650-41E8-85F8-497ACB861EDD}"/>
                </a:ext>
              </a:extLst>
            </p:cNvPr>
            <p:cNvSpPr/>
            <p:nvPr/>
          </p:nvSpPr>
          <p:spPr>
            <a:xfrm rot="16200000" flipV="1">
              <a:off x="14017915" y="-3187133"/>
              <a:ext cx="608661" cy="11273229"/>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9" name="Right Triangle 18">
              <a:extLst>
                <a:ext uri="{FF2B5EF4-FFF2-40B4-BE49-F238E27FC236}">
                  <a16:creationId xmlns:a16="http://schemas.microsoft.com/office/drawing/2014/main" id="{28A4948D-0993-4FE7-A402-D2F8146532F1}"/>
                </a:ext>
              </a:extLst>
            </p:cNvPr>
            <p:cNvSpPr/>
            <p:nvPr/>
          </p:nvSpPr>
          <p:spPr>
            <a:xfrm rot="5400000">
              <a:off x="-660401" y="1399308"/>
              <a:ext cx="5643419" cy="4322618"/>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Parallelogram 19">
              <a:extLst>
                <a:ext uri="{FF2B5EF4-FFF2-40B4-BE49-F238E27FC236}">
                  <a16:creationId xmlns:a16="http://schemas.microsoft.com/office/drawing/2014/main" id="{F9B691A2-18D3-455B-9B74-EFBE225B9588}"/>
                </a:ext>
              </a:extLst>
            </p:cNvPr>
            <p:cNvSpPr/>
            <p:nvPr/>
          </p:nvSpPr>
          <p:spPr>
            <a:xfrm>
              <a:off x="4145241" y="743670"/>
              <a:ext cx="2892871" cy="989606"/>
            </a:xfrm>
            <a:prstGeom prst="parallelogram">
              <a:avLst>
                <a:gd name="adj" fmla="val 75925"/>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1" name="Flowchart: Manual Input 8">
              <a:extLst>
                <a:ext uri="{FF2B5EF4-FFF2-40B4-BE49-F238E27FC236}">
                  <a16:creationId xmlns:a16="http://schemas.microsoft.com/office/drawing/2014/main" id="{E5BA7319-9A7A-4DEC-879D-0EB160032618}"/>
                </a:ext>
              </a:extLst>
            </p:cNvPr>
            <p:cNvSpPr/>
            <p:nvPr/>
          </p:nvSpPr>
          <p:spPr>
            <a:xfrm rot="16200000" flipV="1">
              <a:off x="9345556" y="-6469930"/>
              <a:ext cx="1087260" cy="1780943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lowchart: Manual Input 8">
              <a:extLst>
                <a:ext uri="{FF2B5EF4-FFF2-40B4-BE49-F238E27FC236}">
                  <a16:creationId xmlns:a16="http://schemas.microsoft.com/office/drawing/2014/main" id="{3A70E0D7-BD33-42F0-AD18-EC7B0876F75F}"/>
                </a:ext>
              </a:extLst>
            </p:cNvPr>
            <p:cNvSpPr/>
            <p:nvPr/>
          </p:nvSpPr>
          <p:spPr>
            <a:xfrm rot="16200000" flipV="1">
              <a:off x="7323677" y="-5790439"/>
              <a:ext cx="1805313" cy="1645267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6"/>
                <a:gd name="connsiteY0" fmla="*/ 1040 h 10000"/>
                <a:gd name="connsiteX1" fmla="*/ 10106 w 10106"/>
                <a:gd name="connsiteY1" fmla="*/ 0 h 10000"/>
                <a:gd name="connsiteX2" fmla="*/ 10106 w 10106"/>
                <a:gd name="connsiteY2" fmla="*/ 10000 h 10000"/>
                <a:gd name="connsiteX3" fmla="*/ 106 w 10106"/>
                <a:gd name="connsiteY3" fmla="*/ 10000 h 10000"/>
                <a:gd name="connsiteX4" fmla="*/ 0 w 10106"/>
                <a:gd name="connsiteY4" fmla="*/ 104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6" h="10000">
                  <a:moveTo>
                    <a:pt x="0" y="1040"/>
                  </a:moveTo>
                  <a:lnTo>
                    <a:pt x="10106" y="0"/>
                  </a:lnTo>
                  <a:lnTo>
                    <a:pt x="10106" y="10000"/>
                  </a:lnTo>
                  <a:lnTo>
                    <a:pt x="106" y="10000"/>
                  </a:lnTo>
                  <a:cubicBezTo>
                    <a:pt x="71" y="7013"/>
                    <a:pt x="35" y="4027"/>
                    <a:pt x="0" y="1040"/>
                  </a:cubicBezTo>
                  <a:close/>
                </a:path>
              </a:pathLst>
            </a:cu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4" name="Parallelogram 23">
              <a:extLst>
                <a:ext uri="{FF2B5EF4-FFF2-40B4-BE49-F238E27FC236}">
                  <a16:creationId xmlns:a16="http://schemas.microsoft.com/office/drawing/2014/main" id="{C3DBCC65-1226-4FC3-A635-F1AB9EB76A4D}"/>
                </a:ext>
              </a:extLst>
            </p:cNvPr>
            <p:cNvSpPr/>
            <p:nvPr/>
          </p:nvSpPr>
          <p:spPr>
            <a:xfrm>
              <a:off x="1182255" y="738909"/>
              <a:ext cx="3556000" cy="3297383"/>
            </a:xfrm>
            <a:prstGeom prst="parallelogram">
              <a:avLst>
                <a:gd name="adj" fmla="val 77649"/>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D6F89294-5AFA-4DF1-A311-46C2BF9BD596}"/>
                </a:ext>
              </a:extLst>
            </p:cNvPr>
            <p:cNvCxnSpPr>
              <a:cxnSpLocks/>
            </p:cNvCxnSpPr>
            <p:nvPr/>
          </p:nvCxnSpPr>
          <p:spPr>
            <a:xfrm>
              <a:off x="-23150" y="2449951"/>
              <a:ext cx="1772048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10" name="Picture 9">
            <a:extLst>
              <a:ext uri="{FF2B5EF4-FFF2-40B4-BE49-F238E27FC236}">
                <a16:creationId xmlns:a16="http://schemas.microsoft.com/office/drawing/2014/main" id="{0F77A677-7F30-4024-81D0-1A4352BA9767}"/>
              </a:ext>
            </a:extLst>
          </p:cNvPr>
          <p:cNvPicPr>
            <a:picLocks noChangeAspect="1"/>
          </p:cNvPicPr>
          <p:nvPr userDrawn="1"/>
        </p:nvPicPr>
        <p:blipFill rotWithShape="1">
          <a:blip r:embed="rId13"/>
          <a:srcRect r="5391"/>
          <a:stretch/>
        </p:blipFill>
        <p:spPr>
          <a:xfrm>
            <a:off x="3789452" y="5608709"/>
            <a:ext cx="8023071" cy="579170"/>
          </a:xfrm>
          <a:prstGeom prst="rect">
            <a:avLst/>
          </a:prstGeom>
        </p:spPr>
      </p:pic>
      <p:grpSp>
        <p:nvGrpSpPr>
          <p:cNvPr id="12" name="Group 11">
            <a:extLst>
              <a:ext uri="{FF2B5EF4-FFF2-40B4-BE49-F238E27FC236}">
                <a16:creationId xmlns:a16="http://schemas.microsoft.com/office/drawing/2014/main" id="{AB8A82D7-5D71-4CE7-A954-C9F231CF2E21}"/>
              </a:ext>
            </a:extLst>
          </p:cNvPr>
          <p:cNvGrpSpPr/>
          <p:nvPr userDrawn="1"/>
        </p:nvGrpSpPr>
        <p:grpSpPr>
          <a:xfrm flipH="1">
            <a:off x="1089105" y="2830932"/>
            <a:ext cx="10723418" cy="3028562"/>
            <a:chOff x="-23150" y="738907"/>
            <a:chExt cx="19982010" cy="5643419"/>
          </a:xfrm>
        </p:grpSpPr>
        <p:sp>
          <p:nvSpPr>
            <p:cNvPr id="13" name="Flowchart: Manual Input 8">
              <a:extLst>
                <a:ext uri="{FF2B5EF4-FFF2-40B4-BE49-F238E27FC236}">
                  <a16:creationId xmlns:a16="http://schemas.microsoft.com/office/drawing/2014/main" id="{5D54837C-5B57-412D-9EA7-F1C8DC4BBAE5}"/>
                </a:ext>
              </a:extLst>
            </p:cNvPr>
            <p:cNvSpPr/>
            <p:nvPr/>
          </p:nvSpPr>
          <p:spPr>
            <a:xfrm rot="16200000" flipV="1">
              <a:off x="14017915" y="-3187133"/>
              <a:ext cx="608661" cy="11273229"/>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D1AEA889-AA13-41DF-8962-A46A0DAD34CD}"/>
                </a:ext>
              </a:extLst>
            </p:cNvPr>
            <p:cNvSpPr/>
            <p:nvPr/>
          </p:nvSpPr>
          <p:spPr>
            <a:xfrm rot="5400000">
              <a:off x="-660401" y="1399308"/>
              <a:ext cx="5643419" cy="4322618"/>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arallelogram 14">
              <a:extLst>
                <a:ext uri="{FF2B5EF4-FFF2-40B4-BE49-F238E27FC236}">
                  <a16:creationId xmlns:a16="http://schemas.microsoft.com/office/drawing/2014/main" id="{CE0ED05B-B548-4BA6-A7D0-C2EFFD0E5689}"/>
                </a:ext>
              </a:extLst>
            </p:cNvPr>
            <p:cNvSpPr/>
            <p:nvPr/>
          </p:nvSpPr>
          <p:spPr>
            <a:xfrm>
              <a:off x="4145241" y="743670"/>
              <a:ext cx="2892871" cy="989606"/>
            </a:xfrm>
            <a:prstGeom prst="parallelogram">
              <a:avLst>
                <a:gd name="adj" fmla="val 75925"/>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6" name="Flowchart: Manual Input 8">
              <a:extLst>
                <a:ext uri="{FF2B5EF4-FFF2-40B4-BE49-F238E27FC236}">
                  <a16:creationId xmlns:a16="http://schemas.microsoft.com/office/drawing/2014/main" id="{0F1FD901-4611-4B81-9D98-6DFB1C9E89F3}"/>
                </a:ext>
              </a:extLst>
            </p:cNvPr>
            <p:cNvSpPr/>
            <p:nvPr/>
          </p:nvSpPr>
          <p:spPr>
            <a:xfrm rot="16200000" flipV="1">
              <a:off x="9345556" y="-6469930"/>
              <a:ext cx="1087260" cy="1780943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lowchart: Manual Input 8">
              <a:extLst>
                <a:ext uri="{FF2B5EF4-FFF2-40B4-BE49-F238E27FC236}">
                  <a16:creationId xmlns:a16="http://schemas.microsoft.com/office/drawing/2014/main" id="{21705D8C-9464-4E86-B2AC-0D462DC4A9C3}"/>
                </a:ext>
              </a:extLst>
            </p:cNvPr>
            <p:cNvSpPr/>
            <p:nvPr/>
          </p:nvSpPr>
          <p:spPr>
            <a:xfrm rot="16200000" flipV="1">
              <a:off x="7323677" y="-5790439"/>
              <a:ext cx="1805313" cy="1645267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6"/>
                <a:gd name="connsiteY0" fmla="*/ 1040 h 10000"/>
                <a:gd name="connsiteX1" fmla="*/ 10106 w 10106"/>
                <a:gd name="connsiteY1" fmla="*/ 0 h 10000"/>
                <a:gd name="connsiteX2" fmla="*/ 10106 w 10106"/>
                <a:gd name="connsiteY2" fmla="*/ 10000 h 10000"/>
                <a:gd name="connsiteX3" fmla="*/ 106 w 10106"/>
                <a:gd name="connsiteY3" fmla="*/ 10000 h 10000"/>
                <a:gd name="connsiteX4" fmla="*/ 0 w 10106"/>
                <a:gd name="connsiteY4" fmla="*/ 104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6" h="10000">
                  <a:moveTo>
                    <a:pt x="0" y="1040"/>
                  </a:moveTo>
                  <a:lnTo>
                    <a:pt x="10106" y="0"/>
                  </a:lnTo>
                  <a:lnTo>
                    <a:pt x="10106" y="10000"/>
                  </a:lnTo>
                  <a:lnTo>
                    <a:pt x="106" y="10000"/>
                  </a:lnTo>
                  <a:cubicBezTo>
                    <a:pt x="71" y="7013"/>
                    <a:pt x="35" y="4027"/>
                    <a:pt x="0" y="1040"/>
                  </a:cubicBezTo>
                  <a:close/>
                </a:path>
              </a:pathLst>
            </a:cu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6" name="Parallelogram 25">
              <a:extLst>
                <a:ext uri="{FF2B5EF4-FFF2-40B4-BE49-F238E27FC236}">
                  <a16:creationId xmlns:a16="http://schemas.microsoft.com/office/drawing/2014/main" id="{E2AFD33B-B937-4293-840C-55BF05369D79}"/>
                </a:ext>
              </a:extLst>
            </p:cNvPr>
            <p:cNvSpPr/>
            <p:nvPr/>
          </p:nvSpPr>
          <p:spPr>
            <a:xfrm>
              <a:off x="1182255" y="738909"/>
              <a:ext cx="3556000" cy="3297383"/>
            </a:xfrm>
            <a:prstGeom prst="parallelogram">
              <a:avLst>
                <a:gd name="adj" fmla="val 77649"/>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0CAD840E-F650-459F-AB89-ABB73DB84CC4}"/>
                </a:ext>
              </a:extLst>
            </p:cNvPr>
            <p:cNvCxnSpPr>
              <a:cxnSpLocks/>
            </p:cNvCxnSpPr>
            <p:nvPr/>
          </p:nvCxnSpPr>
          <p:spPr>
            <a:xfrm>
              <a:off x="-23150" y="2449951"/>
              <a:ext cx="1772048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2" name="Picture 1">
            <a:extLst>
              <a:ext uri="{FF2B5EF4-FFF2-40B4-BE49-F238E27FC236}">
                <a16:creationId xmlns:a16="http://schemas.microsoft.com/office/drawing/2014/main" id="{85EEE76E-63BC-45E9-AF94-AA63FD4153ED}"/>
              </a:ext>
            </a:extLst>
          </p:cNvPr>
          <p:cNvPicPr>
            <a:picLocks noChangeAspect="1"/>
          </p:cNvPicPr>
          <p:nvPr userDrawn="1"/>
        </p:nvPicPr>
        <p:blipFill rotWithShape="1">
          <a:blip r:embed="rId14"/>
          <a:srcRect t="14995" b="63810"/>
          <a:stretch/>
        </p:blipFill>
        <p:spPr>
          <a:xfrm>
            <a:off x="-631651" y="6318124"/>
            <a:ext cx="10729890" cy="642189"/>
          </a:xfrm>
          <a:prstGeom prst="rect">
            <a:avLst/>
          </a:prstGeom>
        </p:spPr>
      </p:pic>
    </p:spTree>
    <p:extLst>
      <p:ext uri="{BB962C8B-B14F-4D97-AF65-F5344CB8AC3E}">
        <p14:creationId xmlns:p14="http://schemas.microsoft.com/office/powerpoint/2010/main" val="94141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microsoft.com/office/2018/10/relationships/comments" Target="../comments/modernComment_31A_4021F807.xml"/><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response.epa.gov/2026SiouxFallsFRPWorkshop"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mailto:cristiano.gina@epa.gov" TargetMode="External"/><Relationship Id="rId2" Type="http://schemas.microsoft.com/office/2018/10/relationships/comments" Target="../comments/modernComment_10BA_4F3A1521.xml"/><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microsoft.com/office/2018/10/relationships/comments" Target="../comments/modernComment_103_4E044C16.xm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png"/><Relationship Id="rId9"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ctrTitle"/>
          </p:nvPr>
        </p:nvSpPr>
        <p:spPr/>
        <p:txBody>
          <a:bodyPr>
            <a:normAutofit fontScale="90000"/>
          </a:bodyPr>
          <a:lstStyle/>
          <a:p>
            <a:pPr eaLnBrk="1" hangingPunct="1"/>
            <a:br>
              <a:rPr lang="en-US" sz="2000"/>
            </a:br>
            <a:br>
              <a:rPr lang="en-US" sz="2000"/>
            </a:br>
            <a:br>
              <a:rPr lang="en-US" sz="2000"/>
            </a:br>
            <a:br>
              <a:rPr lang="en-US" sz="2000"/>
            </a:br>
            <a:br>
              <a:rPr lang="en-US" sz="5300"/>
            </a:br>
            <a:r>
              <a:rPr lang="en-US" sz="5300" b="1"/>
              <a:t>Qualified Individual Training</a:t>
            </a:r>
            <a:br>
              <a:rPr lang="en-US" sz="4000"/>
            </a:br>
            <a:br>
              <a:rPr lang="en-US" sz="4000"/>
            </a:br>
            <a:r>
              <a:rPr lang="en-US" sz="4000"/>
              <a:t>    	</a:t>
            </a:r>
            <a:endParaRPr lang="en-US" sz="3200"/>
          </a:p>
        </p:txBody>
      </p:sp>
      <p:sp>
        <p:nvSpPr>
          <p:cNvPr id="3" name="Subtitle 2">
            <a:extLst>
              <a:ext uri="{FF2B5EF4-FFF2-40B4-BE49-F238E27FC236}">
                <a16:creationId xmlns:a16="http://schemas.microsoft.com/office/drawing/2014/main" id="{57CA8835-ECD9-296E-6EAE-AFD51D2EAF31}"/>
              </a:ext>
            </a:extLst>
          </p:cNvPr>
          <p:cNvSpPr>
            <a:spLocks noGrp="1"/>
          </p:cNvSpPr>
          <p:nvPr>
            <p:ph type="subTitle" idx="1"/>
          </p:nvPr>
        </p:nvSpPr>
        <p:spPr/>
        <p:txBody>
          <a:bodyPr>
            <a:normAutofit fontScale="70000" lnSpcReduction="20000"/>
          </a:bodyPr>
          <a:lstStyle/>
          <a:p>
            <a:r>
              <a:rPr lang="en-US" sz="2400"/>
              <a:t>U.S. EPA Region 8 Oil Section </a:t>
            </a:r>
          </a:p>
          <a:p>
            <a:r>
              <a:rPr lang="en-US"/>
              <a:t>March 25</a:t>
            </a:r>
            <a:r>
              <a:rPr lang="en-US" sz="2400"/>
              <a:t>, </a:t>
            </a:r>
            <a:r>
              <a:rPr lang="en-US"/>
              <a:t>2026</a:t>
            </a:r>
            <a:endParaRPr lang="en-US" sz="2400" i="1">
              <a:latin typeface="Calibri"/>
              <a:cs typeface="Calibri"/>
            </a:endParaRPr>
          </a:p>
        </p:txBody>
      </p:sp>
      <p:pic>
        <p:nvPicPr>
          <p:cNvPr id="4" name="image2.jpeg">
            <a:extLst>
              <a:ext uri="{FF2B5EF4-FFF2-40B4-BE49-F238E27FC236}">
                <a16:creationId xmlns:a16="http://schemas.microsoft.com/office/drawing/2014/main" id="{7EEB3E6A-69FE-D4C6-F7C3-C1220F3D04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3619" y="5462425"/>
            <a:ext cx="920184" cy="914400"/>
          </a:xfrm>
          <a:prstGeom prst="flowChartConnector">
            <a:avLst/>
          </a:prstGeom>
        </p:spPr>
      </p:pic>
      <p:pic>
        <p:nvPicPr>
          <p:cNvPr id="5" name="Picture 2">
            <a:extLst>
              <a:ext uri="{FF2B5EF4-FFF2-40B4-BE49-F238E27FC236}">
                <a16:creationId xmlns:a16="http://schemas.microsoft.com/office/drawing/2014/main" id="{1C308E50-E562-1FB1-E319-EE3104A9F9E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185" r="16808"/>
          <a:stretch/>
        </p:blipFill>
        <p:spPr bwMode="auto">
          <a:xfrm>
            <a:off x="9520233" y="5456371"/>
            <a:ext cx="891636" cy="914400"/>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6" name="Picture 5" descr="Logo, company name&#10;&#10;Description automatically generated">
            <a:extLst>
              <a:ext uri="{FF2B5EF4-FFF2-40B4-BE49-F238E27FC236}">
                <a16:creationId xmlns:a16="http://schemas.microsoft.com/office/drawing/2014/main" id="{6AC5F24F-116C-DDF1-0AE7-975E154508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55437" y="5462801"/>
            <a:ext cx="924340" cy="914400"/>
          </a:xfrm>
          <a:prstGeom prst="flowChartConnector">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A2A48-9BC5-3EA3-5570-AA94DBA28552}"/>
              </a:ext>
            </a:extLst>
          </p:cNvPr>
          <p:cNvSpPr>
            <a:spLocks noGrp="1"/>
          </p:cNvSpPr>
          <p:nvPr>
            <p:ph type="title"/>
          </p:nvPr>
        </p:nvSpPr>
        <p:spPr/>
        <p:txBody>
          <a:bodyPr/>
          <a:lstStyle/>
          <a:p>
            <a:r>
              <a:rPr lang="en-US" b="1" i="0">
                <a:effectLst/>
              </a:rPr>
              <a:t>Introductions</a:t>
            </a:r>
            <a:endParaRPr lang="en-US" b="1"/>
          </a:p>
        </p:txBody>
      </p:sp>
      <p:sp>
        <p:nvSpPr>
          <p:cNvPr id="4" name="Content Placeholder 3">
            <a:extLst>
              <a:ext uri="{FF2B5EF4-FFF2-40B4-BE49-F238E27FC236}">
                <a16:creationId xmlns:a16="http://schemas.microsoft.com/office/drawing/2014/main" id="{9465A788-F190-9677-7747-7D752333F528}"/>
              </a:ext>
            </a:extLst>
          </p:cNvPr>
          <p:cNvSpPr>
            <a:spLocks noGrp="1"/>
          </p:cNvSpPr>
          <p:nvPr>
            <p:ph idx="1"/>
          </p:nvPr>
        </p:nvSpPr>
        <p:spPr>
          <a:xfrm>
            <a:off x="838200" y="2360866"/>
            <a:ext cx="10525148" cy="3188288"/>
          </a:xfrm>
        </p:spPr>
        <p:txBody>
          <a:bodyPr vert="horz" lIns="91440" tIns="45720" rIns="91440" bIns="45720" rtlCol="0" anchor="t">
            <a:normAutofit/>
          </a:bodyPr>
          <a:lstStyle/>
          <a:p>
            <a:r>
              <a:rPr lang="en-US"/>
              <a:t>Steve Merritt – Oil Program Manager / Section Supervisor </a:t>
            </a:r>
            <a:endParaRPr lang="en-US">
              <a:cs typeface="Segoe UI"/>
            </a:endParaRPr>
          </a:p>
          <a:p>
            <a:r>
              <a:rPr lang="en-US" dirty="0"/>
              <a:t>Angie Villa – Facility Response Plan Coordinator/Oil Inspector</a:t>
            </a:r>
            <a:endParaRPr lang="en-US" dirty="0">
              <a:cs typeface="Segoe UI"/>
            </a:endParaRPr>
          </a:p>
          <a:p>
            <a:r>
              <a:rPr lang="en-US" dirty="0">
                <a:cs typeface="Segoe UI"/>
              </a:rPr>
              <a:t>Kyle B. Corcoran – On-Scene Coordinator</a:t>
            </a:r>
          </a:p>
        </p:txBody>
      </p:sp>
    </p:spTree>
    <p:extLst>
      <p:ext uri="{BB962C8B-B14F-4D97-AF65-F5344CB8AC3E}">
        <p14:creationId xmlns:p14="http://schemas.microsoft.com/office/powerpoint/2010/main" val="66150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050DB-623A-3461-C2EE-240067DDE5DC}"/>
              </a:ext>
            </a:extLst>
          </p:cNvPr>
          <p:cNvSpPr>
            <a:spLocks noGrp="1"/>
          </p:cNvSpPr>
          <p:nvPr>
            <p:ph type="title"/>
          </p:nvPr>
        </p:nvSpPr>
        <p:spPr/>
        <p:txBody>
          <a:bodyPr/>
          <a:lstStyle/>
          <a:p>
            <a:r>
              <a:rPr lang="en-US"/>
              <a:t>Participant Introductions</a:t>
            </a:r>
            <a:endParaRPr lang="en-US" sz="2000"/>
          </a:p>
        </p:txBody>
      </p:sp>
      <p:graphicFrame>
        <p:nvGraphicFramePr>
          <p:cNvPr id="6" name="Content Placeholder 5">
            <a:extLst>
              <a:ext uri="{FF2B5EF4-FFF2-40B4-BE49-F238E27FC236}">
                <a16:creationId xmlns:a16="http://schemas.microsoft.com/office/drawing/2014/main" id="{C47D64FD-1444-B915-1471-51E957074933}"/>
              </a:ext>
            </a:extLst>
          </p:cNvPr>
          <p:cNvGraphicFramePr>
            <a:graphicFrameLocks noGrp="1"/>
          </p:cNvGraphicFramePr>
          <p:nvPr>
            <p:ph idx="1"/>
            <p:extLst>
              <p:ext uri="{D42A27DB-BD31-4B8C-83A1-F6EECF244321}">
                <p14:modId xmlns:p14="http://schemas.microsoft.com/office/powerpoint/2010/main" val="3626161333"/>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75968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EE4C9-455C-7719-6F2E-52C9EF7A47B9}"/>
              </a:ext>
            </a:extLst>
          </p:cNvPr>
          <p:cNvSpPr>
            <a:spLocks noGrp="1"/>
          </p:cNvSpPr>
          <p:nvPr>
            <p:ph type="title"/>
          </p:nvPr>
        </p:nvSpPr>
        <p:spPr/>
        <p:txBody>
          <a:bodyPr/>
          <a:lstStyle/>
          <a:p>
            <a:r>
              <a:rPr lang="en-US"/>
              <a:t>Welcome Back and Opening Remarks</a:t>
            </a:r>
          </a:p>
        </p:txBody>
      </p:sp>
      <p:sp>
        <p:nvSpPr>
          <p:cNvPr id="3" name="Content Placeholder 2">
            <a:extLst>
              <a:ext uri="{FF2B5EF4-FFF2-40B4-BE49-F238E27FC236}">
                <a16:creationId xmlns:a16="http://schemas.microsoft.com/office/drawing/2014/main" id="{1A310891-93AF-28B1-369A-7215E90A3BD7}"/>
              </a:ext>
            </a:extLst>
          </p:cNvPr>
          <p:cNvSpPr>
            <a:spLocks noGrp="1"/>
          </p:cNvSpPr>
          <p:nvPr>
            <p:ph idx="1"/>
          </p:nvPr>
        </p:nvSpPr>
        <p:spPr/>
        <p:txBody>
          <a:bodyPr vert="horz" lIns="91440" tIns="45720" rIns="91440" bIns="45720" rtlCol="0" anchor="t">
            <a:normAutofit/>
          </a:bodyPr>
          <a:lstStyle/>
          <a:p>
            <a:r>
              <a:rPr lang="en-US"/>
              <a:t>Workshop Materials/Presentations</a:t>
            </a:r>
          </a:p>
          <a:p>
            <a:r>
              <a:rPr lang="en-US"/>
              <a:t>Participant Feedback Forms</a:t>
            </a:r>
            <a:endParaRPr lang="en-US">
              <a:cs typeface="Segoe UI"/>
            </a:endParaRPr>
          </a:p>
          <a:p>
            <a:r>
              <a:rPr lang="en-US">
                <a:solidFill>
                  <a:srgbClr val="275E8D"/>
                </a:solidFill>
                <a:ea typeface="+mn-lt"/>
                <a:cs typeface="+mn-lt"/>
                <a:hlinkClick r:id="rId2"/>
              </a:rPr>
              <a:t>2026</a:t>
            </a:r>
            <a:r>
              <a:rPr lang="en-US">
                <a:solidFill>
                  <a:srgbClr val="275E8D"/>
                </a:solidFill>
                <a:ea typeface="+mn-lt"/>
                <a:cs typeface="+mn-lt"/>
                <a:hlinkClick r:id="rId2">
                  <a:extLst>
                    <a:ext uri="{A12FA001-AC4F-418D-AE19-62706E023703}">
                      <ahyp:hlinkClr xmlns:ahyp="http://schemas.microsoft.com/office/drawing/2018/hyperlinkcolor" val="tx"/>
                    </a:ext>
                  </a:extLst>
                </a:hlinkClick>
              </a:rPr>
              <a:t> Sioux Falls FRP Workshop</a:t>
            </a:r>
            <a:endParaRPr lang="en-US" b="0" i="0" u="none" strike="noStrike">
              <a:solidFill>
                <a:srgbClr val="275E8D"/>
              </a:solidFill>
              <a:effectLst/>
              <a:latin typeface="Segoe UI"/>
              <a:cs typeface="Segoe UI"/>
            </a:endParaRPr>
          </a:p>
          <a:p>
            <a:pPr marL="0" indent="0">
              <a:buNone/>
            </a:pPr>
            <a:endParaRPr lang="en-US" sz="1100"/>
          </a:p>
          <a:p>
            <a:pPr marL="0" indent="0">
              <a:buNone/>
            </a:pPr>
            <a:r>
              <a:rPr lang="en-US"/>
              <a:t>Steve Merritt – Oil Section Supervisor</a:t>
            </a:r>
            <a:endParaRPr lang="en-US">
              <a:cs typeface="Segoe UI"/>
            </a:endParaRPr>
          </a:p>
          <a:p>
            <a:r>
              <a:rPr lang="en-US"/>
              <a:t>EPA Workshops and QI Training Intent</a:t>
            </a:r>
            <a:endParaRPr lang="en-US">
              <a:cs typeface="Segoe UI"/>
            </a:endParaRPr>
          </a:p>
          <a:p>
            <a:r>
              <a:rPr lang="en-US"/>
              <a:t>RRT Meeting and EPA Region 8 </a:t>
            </a:r>
            <a:r>
              <a:rPr lang="en-US" err="1"/>
              <a:t>subArea</a:t>
            </a:r>
            <a:r>
              <a:rPr lang="en-US"/>
              <a:t> Contingency Plans </a:t>
            </a:r>
            <a:endParaRPr lang="en-US">
              <a:cs typeface="Segoe UI"/>
            </a:endParaRPr>
          </a:p>
          <a:p>
            <a:pPr marL="0" indent="0">
              <a:buNone/>
            </a:pPr>
            <a:endParaRPr lang="en-US"/>
          </a:p>
        </p:txBody>
      </p:sp>
      <p:pic>
        <p:nvPicPr>
          <p:cNvPr id="5" name="Picture 4">
            <a:extLst>
              <a:ext uri="{FF2B5EF4-FFF2-40B4-BE49-F238E27FC236}">
                <a16:creationId xmlns:a16="http://schemas.microsoft.com/office/drawing/2014/main" id="{19D24F49-DD8F-B779-2E3B-E5C4C9995F2B}"/>
              </a:ext>
            </a:extLst>
          </p:cNvPr>
          <p:cNvPicPr>
            <a:picLocks noChangeAspect="1"/>
          </p:cNvPicPr>
          <p:nvPr/>
        </p:nvPicPr>
        <p:blipFill>
          <a:blip r:embed="rId3"/>
          <a:srcRect r="50625" b="4351"/>
          <a:stretch>
            <a:fillRect/>
          </a:stretch>
        </p:blipFill>
        <p:spPr>
          <a:xfrm>
            <a:off x="7478486" y="2222057"/>
            <a:ext cx="4430486" cy="2413886"/>
          </a:xfrm>
          <a:prstGeom prst="rect">
            <a:avLst/>
          </a:prstGeom>
        </p:spPr>
      </p:pic>
    </p:spTree>
    <p:extLst>
      <p:ext uri="{BB962C8B-B14F-4D97-AF65-F5344CB8AC3E}">
        <p14:creationId xmlns:p14="http://schemas.microsoft.com/office/powerpoint/2010/main" val="2402828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C277C-D7E3-E28F-519B-C86D46EB7E11}"/>
              </a:ext>
            </a:extLst>
          </p:cNvPr>
          <p:cNvSpPr>
            <a:spLocks noGrp="1"/>
          </p:cNvSpPr>
          <p:nvPr>
            <p:ph type="title"/>
          </p:nvPr>
        </p:nvSpPr>
        <p:spPr>
          <a:xfrm>
            <a:off x="838200" y="1157473"/>
            <a:ext cx="10515600" cy="879669"/>
          </a:xfrm>
        </p:spPr>
        <p:txBody>
          <a:bodyPr anchor="ctr">
            <a:normAutofit/>
          </a:bodyPr>
          <a:lstStyle/>
          <a:p>
            <a:r>
              <a:rPr lang="en-US" sz="4100"/>
              <a:t>Region 8 Regional Response Team Meeting</a:t>
            </a:r>
          </a:p>
        </p:txBody>
      </p:sp>
      <p:sp>
        <p:nvSpPr>
          <p:cNvPr id="3079" name="Content Placeholder 2">
            <a:extLst>
              <a:ext uri="{FF2B5EF4-FFF2-40B4-BE49-F238E27FC236}">
                <a16:creationId xmlns:a16="http://schemas.microsoft.com/office/drawing/2014/main" id="{A410D6F6-0E18-6495-30AB-AF837395B7E3}"/>
              </a:ext>
            </a:extLst>
          </p:cNvPr>
          <p:cNvSpPr>
            <a:spLocks noGrp="1"/>
          </p:cNvSpPr>
          <p:nvPr>
            <p:ph sz="half" idx="1"/>
          </p:nvPr>
        </p:nvSpPr>
        <p:spPr>
          <a:xfrm>
            <a:off x="838200" y="2257063"/>
            <a:ext cx="5181600" cy="3919900"/>
          </a:xfrm>
        </p:spPr>
        <p:txBody>
          <a:bodyPr vert="horz" lIns="91440" tIns="45720" rIns="91440" bIns="45720" rtlCol="0" anchor="t">
            <a:normAutofit lnSpcReduction="10000"/>
          </a:bodyPr>
          <a:lstStyle/>
          <a:p>
            <a:r>
              <a:rPr lang="en-US" b="0" i="0">
                <a:solidFill>
                  <a:srgbClr val="333333"/>
                </a:solidFill>
                <a:effectLst/>
                <a:latin typeface="Source Sans Pro" panose="020B0503030403020204" pitchFamily="34" charset="0"/>
              </a:rPr>
              <a:t>April 8</a:t>
            </a:r>
            <a:r>
              <a:rPr lang="en-US">
                <a:solidFill>
                  <a:srgbClr val="333333"/>
                </a:solidFill>
                <a:latin typeface="Source Sans Pro" panose="020B0503030403020204" pitchFamily="34" charset="0"/>
              </a:rPr>
              <a:t>, 2026</a:t>
            </a:r>
            <a:endParaRPr lang="en-US" b="0" i="0">
              <a:solidFill>
                <a:srgbClr val="333333"/>
              </a:solidFill>
              <a:effectLst/>
              <a:latin typeface="Source Sans Pro" panose="020B0503030403020204" pitchFamily="34" charset="0"/>
            </a:endParaRPr>
          </a:p>
          <a:p>
            <a:r>
              <a:rPr lang="en-US">
                <a:solidFill>
                  <a:srgbClr val="333333"/>
                </a:solidFill>
                <a:latin typeface="Source Sans Pro"/>
                <a:ea typeface="Source Sans Pro"/>
              </a:rPr>
              <a:t>EPA Region 8 Conference Center (1595 Wynkoop St, Denver, CO 80202)</a:t>
            </a:r>
          </a:p>
          <a:p>
            <a:r>
              <a:rPr lang="en-US">
                <a:solidFill>
                  <a:srgbClr val="333333"/>
                </a:solidFill>
                <a:latin typeface="Source Sans Pro" panose="020B0503030403020204" pitchFamily="34" charset="0"/>
              </a:rPr>
              <a:t>Incorporating feedback about all 10 </a:t>
            </a:r>
            <a:r>
              <a:rPr lang="en-US" err="1">
                <a:solidFill>
                  <a:srgbClr val="333333"/>
                </a:solidFill>
                <a:latin typeface="Source Sans Pro" panose="020B0503030403020204" pitchFamily="34" charset="0"/>
              </a:rPr>
              <a:t>subArea</a:t>
            </a:r>
            <a:r>
              <a:rPr lang="en-US">
                <a:solidFill>
                  <a:srgbClr val="333333"/>
                </a:solidFill>
                <a:latin typeface="Source Sans Pro" panose="020B0503030403020204" pitchFamily="34" charset="0"/>
              </a:rPr>
              <a:t> Contingency Plans and updates to the Region 8 Area Contingency Plan</a:t>
            </a:r>
          </a:p>
          <a:p>
            <a:r>
              <a:rPr lang="en-US">
                <a:solidFill>
                  <a:srgbClr val="333333"/>
                </a:solidFill>
                <a:latin typeface="Source Sans Pro" panose="020B0503030403020204" pitchFamily="34" charset="0"/>
              </a:rPr>
              <a:t>RRT Coordinator: </a:t>
            </a:r>
            <a:r>
              <a:rPr lang="en-US">
                <a:solidFill>
                  <a:srgbClr val="333333"/>
                </a:solidFill>
                <a:latin typeface="Source Sans Pro" panose="020B0503030403020204" pitchFamily="34" charset="0"/>
                <a:hlinkClick r:id="rId3"/>
              </a:rPr>
              <a:t>cristiano.gina@epa.gov</a:t>
            </a:r>
            <a:r>
              <a:rPr lang="en-US">
                <a:solidFill>
                  <a:srgbClr val="333333"/>
                </a:solidFill>
                <a:latin typeface="Source Sans Pro" panose="020B0503030403020204" pitchFamily="34" charset="0"/>
              </a:rPr>
              <a:t> </a:t>
            </a:r>
            <a:endParaRPr lang="en-US"/>
          </a:p>
        </p:txBody>
      </p:sp>
      <p:pic>
        <p:nvPicPr>
          <p:cNvPr id="3074" name="Picture 2" descr="Site Photo">
            <a:extLst>
              <a:ext uri="{FF2B5EF4-FFF2-40B4-BE49-F238E27FC236}">
                <a16:creationId xmlns:a16="http://schemas.microsoft.com/office/drawing/2014/main" id="{6FDEE434-7DC2-89A6-7A6C-DEC48ACC480D}"/>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tretch>
            <a:fillRect/>
          </a:stretch>
        </p:blipFill>
        <p:spPr bwMode="auto">
          <a:xfrm>
            <a:off x="6172200" y="2759688"/>
            <a:ext cx="5181600" cy="2914650"/>
          </a:xfrm>
          <a:prstGeom prst="rect">
            <a:avLst/>
          </a:prstGeom>
          <a:solidFill>
            <a:srgbClr val="FFFFFF"/>
          </a:solidFill>
        </p:spPr>
      </p:pic>
    </p:spTree>
    <p:extLst>
      <p:ext uri="{BB962C8B-B14F-4D97-AF65-F5344CB8AC3E}">
        <p14:creationId xmlns:p14="http://schemas.microsoft.com/office/powerpoint/2010/main" val="1329206561"/>
      </p:ext>
    </p:extLst>
  </p:cSld>
  <p:clrMapOvr>
    <a:masterClrMapping/>
  </p:clrMapOvr>
  <p:extLst>
    <p:ext uri="{6950BFC3-D8DA-4A85-94F7-54DA5524770B}">
      <p188:commentRel xmlns:p188="http://schemas.microsoft.com/office/powerpoint/2018/8/main" r:id="rId2"/>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EECB0-4CC6-5897-6430-1B3D163B80DE}"/>
              </a:ext>
            </a:extLst>
          </p:cNvPr>
          <p:cNvSpPr>
            <a:spLocks noGrp="1"/>
          </p:cNvSpPr>
          <p:nvPr>
            <p:ph type="title"/>
          </p:nvPr>
        </p:nvSpPr>
        <p:spPr/>
        <p:txBody>
          <a:bodyPr>
            <a:normAutofit/>
          </a:bodyPr>
          <a:lstStyle/>
          <a:p>
            <a:r>
              <a:rPr lang="en-US"/>
              <a:t>Recap: Compliance Assistance Workshop</a:t>
            </a:r>
          </a:p>
        </p:txBody>
      </p:sp>
      <p:sp>
        <p:nvSpPr>
          <p:cNvPr id="3" name="Content Placeholder 2">
            <a:extLst>
              <a:ext uri="{FF2B5EF4-FFF2-40B4-BE49-F238E27FC236}">
                <a16:creationId xmlns:a16="http://schemas.microsoft.com/office/drawing/2014/main" id="{C2712F19-9209-225E-F377-67B975D4A61F}"/>
              </a:ext>
            </a:extLst>
          </p:cNvPr>
          <p:cNvSpPr>
            <a:spLocks noGrp="1"/>
          </p:cNvSpPr>
          <p:nvPr>
            <p:ph idx="1"/>
          </p:nvPr>
        </p:nvSpPr>
        <p:spPr/>
        <p:txBody>
          <a:bodyPr/>
          <a:lstStyle/>
          <a:p>
            <a:r>
              <a:rPr lang="en-US"/>
              <a:t>Laws, Regulations &amp; Contingency Plans </a:t>
            </a:r>
          </a:p>
          <a:p>
            <a:r>
              <a:rPr lang="en-US"/>
              <a:t>Facility Response Plans</a:t>
            </a:r>
          </a:p>
          <a:p>
            <a:r>
              <a:rPr lang="en-US"/>
              <a:t>SPCC and FRP Inspections</a:t>
            </a:r>
          </a:p>
          <a:p>
            <a:r>
              <a:rPr lang="en-US"/>
              <a:t>Preparedness for Response Exercise Program</a:t>
            </a:r>
          </a:p>
          <a:p>
            <a:r>
              <a:rPr lang="en-US"/>
              <a:t>Government-Initiated Unannounced Exercises</a:t>
            </a:r>
          </a:p>
          <a:p>
            <a:r>
              <a:rPr lang="en-US"/>
              <a:t>QI Responsibilities and Interviews</a:t>
            </a:r>
          </a:p>
          <a:p>
            <a:r>
              <a:rPr lang="en-US"/>
              <a:t>Reconsideration Requests</a:t>
            </a:r>
          </a:p>
        </p:txBody>
      </p:sp>
    </p:spTree>
    <p:extLst>
      <p:ext uri="{BB962C8B-B14F-4D97-AF65-F5344CB8AC3E}">
        <p14:creationId xmlns:p14="http://schemas.microsoft.com/office/powerpoint/2010/main" val="156346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792A6-29A1-2B31-8EDD-C1E61CF7066B}"/>
              </a:ext>
            </a:extLst>
          </p:cNvPr>
          <p:cNvSpPr>
            <a:spLocks noGrp="1"/>
          </p:cNvSpPr>
          <p:nvPr>
            <p:ph type="title"/>
          </p:nvPr>
        </p:nvSpPr>
        <p:spPr>
          <a:xfrm>
            <a:off x="838200" y="1114303"/>
            <a:ext cx="11353800" cy="876543"/>
          </a:xfrm>
        </p:spPr>
        <p:txBody>
          <a:bodyPr>
            <a:normAutofit fontScale="90000"/>
          </a:bodyPr>
          <a:lstStyle/>
          <a:p>
            <a:r>
              <a:rPr lang="en-US" sz="4800"/>
              <a:t>QI Training Objective: Pivot to Spill Response</a:t>
            </a:r>
          </a:p>
        </p:txBody>
      </p:sp>
      <p:graphicFrame>
        <p:nvGraphicFramePr>
          <p:cNvPr id="5" name="Content Placeholder 4">
            <a:extLst>
              <a:ext uri="{FF2B5EF4-FFF2-40B4-BE49-F238E27FC236}">
                <a16:creationId xmlns:a16="http://schemas.microsoft.com/office/drawing/2014/main" id="{747BADE4-324F-8F38-397B-1D5EB8E4385D}"/>
              </a:ext>
            </a:extLst>
          </p:cNvPr>
          <p:cNvGraphicFramePr>
            <a:graphicFrameLocks noGrp="1"/>
          </p:cNvGraphicFramePr>
          <p:nvPr>
            <p:ph idx="1"/>
            <p:extLst>
              <p:ext uri="{D42A27DB-BD31-4B8C-83A1-F6EECF244321}">
                <p14:modId xmlns:p14="http://schemas.microsoft.com/office/powerpoint/2010/main" val="2616958753"/>
              </p:ext>
            </p:extLst>
          </p:nvPr>
        </p:nvGraphicFramePr>
        <p:xfrm>
          <a:off x="838200" y="2163763"/>
          <a:ext cx="11061357" cy="401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05983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2DA96-0149-0139-ECA2-2F52B0E3EA2D}"/>
              </a:ext>
            </a:extLst>
          </p:cNvPr>
          <p:cNvSpPr>
            <a:spLocks noGrp="1"/>
          </p:cNvSpPr>
          <p:nvPr>
            <p:ph type="title"/>
          </p:nvPr>
        </p:nvSpPr>
        <p:spPr/>
        <p:txBody>
          <a:bodyPr/>
          <a:lstStyle/>
          <a:p>
            <a:r>
              <a:rPr lang="en-US"/>
              <a:t>Agenda</a:t>
            </a:r>
          </a:p>
        </p:txBody>
      </p:sp>
      <p:sp>
        <p:nvSpPr>
          <p:cNvPr id="3" name="Content Placeholder 2">
            <a:extLst>
              <a:ext uri="{FF2B5EF4-FFF2-40B4-BE49-F238E27FC236}">
                <a16:creationId xmlns:a16="http://schemas.microsoft.com/office/drawing/2014/main" id="{2D7B991F-5BFD-1B9E-36AE-73D94A46F4B1}"/>
              </a:ext>
            </a:extLst>
          </p:cNvPr>
          <p:cNvSpPr>
            <a:spLocks noGrp="1"/>
          </p:cNvSpPr>
          <p:nvPr>
            <p:ph sz="half" idx="1"/>
          </p:nvPr>
        </p:nvSpPr>
        <p:spPr/>
        <p:txBody>
          <a:bodyPr vert="horz" lIns="91440" tIns="45720" rIns="91440" bIns="45720" rtlCol="0" anchor="t">
            <a:normAutofit fontScale="92500" lnSpcReduction="10000"/>
          </a:bodyPr>
          <a:lstStyle/>
          <a:p>
            <a:r>
              <a:rPr lang="en-US" dirty="0"/>
              <a:t>Module 1: Pivot to Spills</a:t>
            </a:r>
            <a:r>
              <a:rPr lang="en-US" dirty="0">
                <a:latin typeface="Calibri"/>
                <a:ea typeface="Calibri"/>
                <a:cs typeface="Calibri"/>
              </a:rPr>
              <a:t> and Regulatory Context for QIs </a:t>
            </a:r>
            <a:r>
              <a:rPr lang="en-US" dirty="0"/>
              <a:t>(Steve)</a:t>
            </a:r>
            <a:endParaRPr lang="en-US" dirty="0">
              <a:cs typeface="Segoe UI"/>
            </a:endParaRPr>
          </a:p>
          <a:p>
            <a:r>
              <a:rPr lang="en-US" dirty="0"/>
              <a:t>Module 2: Oil Spill Best Management Practices (Steve and Kyle)</a:t>
            </a:r>
            <a:endParaRPr lang="en-US" dirty="0">
              <a:cs typeface="Segoe UI"/>
            </a:endParaRPr>
          </a:p>
          <a:p>
            <a:r>
              <a:rPr lang="en-US" dirty="0"/>
              <a:t>Module 3: </a:t>
            </a:r>
            <a:r>
              <a:rPr lang="en-US" dirty="0">
                <a:latin typeface="Calibri"/>
                <a:ea typeface="Calibri"/>
                <a:cs typeface="Calibri"/>
              </a:rPr>
              <a:t>Case Studies and Response Actions (Kyle)</a:t>
            </a:r>
            <a:endParaRPr lang="en-US" dirty="0">
              <a:cs typeface="Segoe UI"/>
            </a:endParaRPr>
          </a:p>
          <a:p>
            <a:r>
              <a:rPr lang="en-US" dirty="0"/>
              <a:t>Break</a:t>
            </a:r>
            <a:endParaRPr lang="en-US" dirty="0">
              <a:cs typeface="Segoe UI"/>
            </a:endParaRPr>
          </a:p>
        </p:txBody>
      </p:sp>
      <p:sp>
        <p:nvSpPr>
          <p:cNvPr id="4" name="Content Placeholder 3">
            <a:extLst>
              <a:ext uri="{FF2B5EF4-FFF2-40B4-BE49-F238E27FC236}">
                <a16:creationId xmlns:a16="http://schemas.microsoft.com/office/drawing/2014/main" id="{1D9F6795-C576-4310-2F79-EAEE68D1E406}"/>
              </a:ext>
            </a:extLst>
          </p:cNvPr>
          <p:cNvSpPr>
            <a:spLocks noGrp="1"/>
          </p:cNvSpPr>
          <p:nvPr>
            <p:ph sz="half" idx="2"/>
          </p:nvPr>
        </p:nvSpPr>
        <p:spPr>
          <a:xfrm>
            <a:off x="6172200" y="2257063"/>
            <a:ext cx="5772150" cy="3919900"/>
          </a:xfrm>
        </p:spPr>
        <p:txBody>
          <a:bodyPr vert="horz" lIns="91440" tIns="45720" rIns="91440" bIns="45720" rtlCol="0" anchor="t">
            <a:normAutofit fontScale="92500" lnSpcReduction="10000"/>
          </a:bodyPr>
          <a:lstStyle/>
          <a:p>
            <a:r>
              <a:rPr lang="en-US" dirty="0"/>
              <a:t>Module 4: </a:t>
            </a:r>
            <a:r>
              <a:rPr lang="en-US" dirty="0">
                <a:latin typeface="Calibri"/>
                <a:ea typeface="Calibri"/>
                <a:cs typeface="Calibri"/>
              </a:rPr>
              <a:t>- Intro to Oil Spill Tabletop Exercise </a:t>
            </a:r>
            <a:r>
              <a:rPr lang="en-US" dirty="0"/>
              <a:t> (Kyle)</a:t>
            </a:r>
            <a:endParaRPr lang="en-US" dirty="0">
              <a:cs typeface="Segoe UI"/>
            </a:endParaRPr>
          </a:p>
          <a:p>
            <a:r>
              <a:rPr lang="en-US" dirty="0"/>
              <a:t>Lunch</a:t>
            </a:r>
            <a:endParaRPr lang="en-US" dirty="0">
              <a:cs typeface="Segoe UI"/>
            </a:endParaRPr>
          </a:p>
          <a:p>
            <a:r>
              <a:rPr lang="en-US" dirty="0">
                <a:latin typeface="Calibri"/>
                <a:ea typeface="Calibri"/>
                <a:cs typeface="Calibri"/>
              </a:rPr>
              <a:t>Module 5 - Oil Spill Tabletop Exercise (All)</a:t>
            </a:r>
            <a:endParaRPr lang="en-US" dirty="0">
              <a:cs typeface="Segoe UI"/>
            </a:endParaRPr>
          </a:p>
          <a:p>
            <a:r>
              <a:rPr lang="en-US" dirty="0"/>
              <a:t>Module 6: Large/Complex Oil Spill Responses (Steve)</a:t>
            </a:r>
            <a:endParaRPr lang="en-US" dirty="0">
              <a:cs typeface="Segoe UI"/>
            </a:endParaRPr>
          </a:p>
          <a:p>
            <a:r>
              <a:rPr lang="en-US" dirty="0"/>
              <a:t>Open Q&amp;A Session, Course Evaluations, and Closing Remarks (All)</a:t>
            </a:r>
            <a:endParaRPr lang="en-US" dirty="0">
              <a:cs typeface="Segoe UI"/>
            </a:endParaRPr>
          </a:p>
        </p:txBody>
      </p:sp>
    </p:spTree>
    <p:extLst>
      <p:ext uri="{BB962C8B-B14F-4D97-AF65-F5344CB8AC3E}">
        <p14:creationId xmlns:p14="http://schemas.microsoft.com/office/powerpoint/2010/main" val="1308904470"/>
      </p:ext>
    </p:extLst>
  </p:cSld>
  <p:clrMapOvr>
    <a:masterClrMapping/>
  </p:clrMapOvr>
  <p:extLst>
    <p:ext uri="{6950BFC3-D8DA-4A85-94F7-54DA5524770B}">
      <p188:commentRel xmlns:p188="http://schemas.microsoft.com/office/powerpoint/2018/8/main" r:id="rId3"/>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74FBF-8261-4EF1-5943-B25FB67D0B80}"/>
              </a:ext>
            </a:extLst>
          </p:cNvPr>
          <p:cNvSpPr>
            <a:spLocks noGrp="1"/>
          </p:cNvSpPr>
          <p:nvPr>
            <p:ph type="title"/>
          </p:nvPr>
        </p:nvSpPr>
        <p:spPr/>
        <p:txBody>
          <a:bodyPr>
            <a:normAutofit/>
          </a:bodyPr>
          <a:lstStyle/>
          <a:p>
            <a:r>
              <a:rPr lang="en-US"/>
              <a:t>Spill Scenario for QI Training</a:t>
            </a:r>
          </a:p>
        </p:txBody>
      </p:sp>
      <p:sp>
        <p:nvSpPr>
          <p:cNvPr id="3" name="Content Placeholder 2">
            <a:extLst>
              <a:ext uri="{FF2B5EF4-FFF2-40B4-BE49-F238E27FC236}">
                <a16:creationId xmlns:a16="http://schemas.microsoft.com/office/drawing/2014/main" id="{628FD40B-7CBB-4B02-F5D3-3545BDFE0BC2}"/>
              </a:ext>
            </a:extLst>
          </p:cNvPr>
          <p:cNvSpPr>
            <a:spLocks noGrp="1"/>
          </p:cNvSpPr>
          <p:nvPr>
            <p:ph sz="half" idx="1"/>
          </p:nvPr>
        </p:nvSpPr>
        <p:spPr/>
        <p:txBody>
          <a:bodyPr>
            <a:normAutofit fontScale="92500" lnSpcReduction="20000"/>
          </a:bodyPr>
          <a:lstStyle/>
          <a:p>
            <a:r>
              <a:rPr lang="en-US"/>
              <a:t>Medium (NCP - Major) discharge volume (&gt;850 </a:t>
            </a:r>
            <a:r>
              <a:rPr lang="en-US" err="1"/>
              <a:t>bbls</a:t>
            </a:r>
            <a:r>
              <a:rPr lang="en-US"/>
              <a:t> or &gt;36,000 gallons)</a:t>
            </a:r>
          </a:p>
          <a:p>
            <a:r>
              <a:rPr lang="en-US"/>
              <a:t>Outside containment and impacting WOTUS</a:t>
            </a:r>
          </a:p>
          <a:p>
            <a:r>
              <a:rPr lang="en-US"/>
              <a:t>Requires external response and cleanup resources</a:t>
            </a:r>
          </a:p>
          <a:p>
            <a:r>
              <a:rPr lang="en-US"/>
              <a:t>Potential human health and environmental impacts</a:t>
            </a:r>
          </a:p>
          <a:p>
            <a:r>
              <a:rPr lang="en-US"/>
              <a:t>High interest from the public, media, and elected officials</a:t>
            </a:r>
          </a:p>
          <a:p>
            <a:endParaRPr lang="en-US"/>
          </a:p>
          <a:p>
            <a:endParaRPr lang="en-US"/>
          </a:p>
        </p:txBody>
      </p:sp>
      <p:pic>
        <p:nvPicPr>
          <p:cNvPr id="10" name="Content Placeholder 9" descr="Oil refinery against blue sky">
            <a:extLst>
              <a:ext uri="{FF2B5EF4-FFF2-40B4-BE49-F238E27FC236}">
                <a16:creationId xmlns:a16="http://schemas.microsoft.com/office/drawing/2014/main" id="{0BE0D2CE-686A-C236-E35F-8985E1DEC18E}"/>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759869"/>
            <a:ext cx="5181600" cy="2914650"/>
          </a:xfrm>
        </p:spPr>
      </p:pic>
    </p:spTree>
    <p:extLst>
      <p:ext uri="{BB962C8B-B14F-4D97-AF65-F5344CB8AC3E}">
        <p14:creationId xmlns:p14="http://schemas.microsoft.com/office/powerpoint/2010/main" val="121213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F2C1F-0977-ED0D-1FB2-BAB3FA6C3727}"/>
              </a:ext>
            </a:extLst>
          </p:cNvPr>
          <p:cNvSpPr>
            <a:spLocks noGrp="1"/>
          </p:cNvSpPr>
          <p:nvPr>
            <p:ph type="title"/>
          </p:nvPr>
        </p:nvSpPr>
        <p:spPr/>
        <p:txBody>
          <a:bodyPr>
            <a:normAutofit fontScale="90000"/>
          </a:bodyPr>
          <a:lstStyle/>
          <a:p>
            <a:r>
              <a:rPr lang="en-US"/>
              <a:t>Setting the Stage for </a:t>
            </a:r>
            <a:br>
              <a:rPr lang="en-US"/>
            </a:br>
            <a:r>
              <a:rPr lang="en-US"/>
              <a:t>Qualified Individuals</a:t>
            </a:r>
          </a:p>
        </p:txBody>
      </p:sp>
      <p:sp>
        <p:nvSpPr>
          <p:cNvPr id="3" name="Slide Number Placeholder 3">
            <a:extLst>
              <a:ext uri="{FF2B5EF4-FFF2-40B4-BE49-F238E27FC236}">
                <a16:creationId xmlns:a16="http://schemas.microsoft.com/office/drawing/2014/main" id="{E11DC99A-A45F-7F40-8C57-CADBB73348CD}"/>
              </a:ext>
            </a:extLst>
          </p:cNvPr>
          <p:cNvSpPr txBox="1">
            <a:spLocks/>
          </p:cNvSpPr>
          <p:nvPr/>
        </p:nvSpPr>
        <p:spPr>
          <a:xfrm>
            <a:off x="8565797" y="6527836"/>
            <a:ext cx="455966" cy="246027"/>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AAE44652-5ADD-4406-B6A1-314CF55EFF96}" type="slidenum">
              <a:rPr lang="en-US" smtClean="0"/>
              <a:pPr>
                <a:defRPr/>
              </a:pPr>
              <a:t>10</a:t>
            </a:fld>
            <a:endParaRPr lang="en-US"/>
          </a:p>
        </p:txBody>
      </p:sp>
      <p:pic>
        <p:nvPicPr>
          <p:cNvPr id="5" name="Content Placeholder 5" descr="4e0fd57c02c79.image.jpg">
            <a:extLst>
              <a:ext uri="{FF2B5EF4-FFF2-40B4-BE49-F238E27FC236}">
                <a16:creationId xmlns:a16="http://schemas.microsoft.com/office/drawing/2014/main" id="{AE20CCDE-0A8C-FFDD-5C3A-E456787B8BF7}"/>
              </a:ext>
            </a:extLst>
          </p:cNvPr>
          <p:cNvPicPr>
            <a:picLocks noChangeAspect="1"/>
          </p:cNvPicPr>
          <p:nvPr/>
        </p:nvPicPr>
        <p:blipFill>
          <a:blip r:embed="rId3" cstate="print"/>
          <a:srcRect t="6714" b="6896"/>
          <a:stretch/>
        </p:blipFill>
        <p:spPr>
          <a:xfrm>
            <a:off x="626992" y="2506655"/>
            <a:ext cx="2743200" cy="1655092"/>
          </a:xfrm>
          <a:prstGeom prst="roundRect">
            <a:avLst/>
          </a:prstGeom>
        </p:spPr>
      </p:pic>
      <p:pic>
        <p:nvPicPr>
          <p:cNvPr id="4" name="Picture 2">
            <a:extLst>
              <a:ext uri="{FF2B5EF4-FFF2-40B4-BE49-F238E27FC236}">
                <a16:creationId xmlns:a16="http://schemas.microsoft.com/office/drawing/2014/main" id="{BCDD933F-597B-6016-C7C0-2E28D83DB616}"/>
              </a:ext>
            </a:extLst>
          </p:cNvPr>
          <p:cNvPicPr>
            <a:picLocks noChangeAspect="1" noChangeArrowheads="1"/>
          </p:cNvPicPr>
          <p:nvPr/>
        </p:nvPicPr>
        <p:blipFill>
          <a:blip r:embed="rId4" cstate="print"/>
          <a:srcRect t="519" b="2311"/>
          <a:stretch/>
        </p:blipFill>
        <p:spPr bwMode="auto">
          <a:xfrm>
            <a:off x="626992" y="4224601"/>
            <a:ext cx="2743200" cy="1655092"/>
          </a:xfrm>
          <a:prstGeom prst="roundRect">
            <a:avLst/>
          </a:prstGeom>
          <a:noFill/>
          <a:ln w="9525">
            <a:noFill/>
            <a:miter lim="800000"/>
            <a:headEnd/>
            <a:tailEnd/>
          </a:ln>
          <a:effectLst/>
        </p:spPr>
      </p:pic>
      <p:pic>
        <p:nvPicPr>
          <p:cNvPr id="10" name="Picture 9" descr="NSF-049-11 105.JPG">
            <a:extLst>
              <a:ext uri="{FF2B5EF4-FFF2-40B4-BE49-F238E27FC236}">
                <a16:creationId xmlns:a16="http://schemas.microsoft.com/office/drawing/2014/main" id="{737F45B9-46B6-CBE8-549D-6AB2AAB213F9}"/>
              </a:ext>
            </a:extLst>
          </p:cNvPr>
          <p:cNvPicPr>
            <a:picLocks noChangeAspect="1"/>
          </p:cNvPicPr>
          <p:nvPr/>
        </p:nvPicPr>
        <p:blipFill rotWithShape="1">
          <a:blip r:embed="rId5" cstate="print"/>
          <a:srcRect b="15231"/>
          <a:stretch/>
        </p:blipFill>
        <p:spPr>
          <a:xfrm>
            <a:off x="9310097" y="4475885"/>
            <a:ext cx="2743200" cy="1744027"/>
          </a:xfrm>
          <a:prstGeom prst="roundRect">
            <a:avLst/>
          </a:prstGeom>
        </p:spPr>
      </p:pic>
      <p:pic>
        <p:nvPicPr>
          <p:cNvPr id="12" name="Picture 11" descr="NSF-049-11 084.JPG">
            <a:extLst>
              <a:ext uri="{FF2B5EF4-FFF2-40B4-BE49-F238E27FC236}">
                <a16:creationId xmlns:a16="http://schemas.microsoft.com/office/drawing/2014/main" id="{BF9719CD-762D-BF72-4FC5-E27F436C3310}"/>
              </a:ext>
            </a:extLst>
          </p:cNvPr>
          <p:cNvPicPr>
            <a:picLocks noChangeAspect="1"/>
          </p:cNvPicPr>
          <p:nvPr/>
        </p:nvPicPr>
        <p:blipFill>
          <a:blip r:embed="rId6" cstate="print"/>
          <a:stretch>
            <a:fillRect/>
          </a:stretch>
        </p:blipFill>
        <p:spPr>
          <a:xfrm>
            <a:off x="9310097" y="170434"/>
            <a:ext cx="2743200" cy="2066059"/>
          </a:xfrm>
          <a:prstGeom prst="roundRect">
            <a:avLst/>
          </a:prstGeom>
        </p:spPr>
      </p:pic>
      <p:pic>
        <p:nvPicPr>
          <p:cNvPr id="11" name="Picture 10" descr="NSF-049-11 017.JPG">
            <a:extLst>
              <a:ext uri="{FF2B5EF4-FFF2-40B4-BE49-F238E27FC236}">
                <a16:creationId xmlns:a16="http://schemas.microsoft.com/office/drawing/2014/main" id="{B1C93952-C2F8-F7C0-D45F-445D4AB4FF24}"/>
              </a:ext>
            </a:extLst>
          </p:cNvPr>
          <p:cNvPicPr>
            <a:picLocks noChangeAspect="1"/>
          </p:cNvPicPr>
          <p:nvPr/>
        </p:nvPicPr>
        <p:blipFill>
          <a:blip r:embed="rId7" cstate="print"/>
          <a:stretch>
            <a:fillRect/>
          </a:stretch>
        </p:blipFill>
        <p:spPr>
          <a:xfrm>
            <a:off x="9310097" y="2327489"/>
            <a:ext cx="2743200" cy="2057400"/>
          </a:xfrm>
          <a:prstGeom prst="roundRect">
            <a:avLst/>
          </a:prstGeom>
        </p:spPr>
      </p:pic>
      <p:pic>
        <p:nvPicPr>
          <p:cNvPr id="6" name="Picture 4">
            <a:extLst>
              <a:ext uri="{FF2B5EF4-FFF2-40B4-BE49-F238E27FC236}">
                <a16:creationId xmlns:a16="http://schemas.microsoft.com/office/drawing/2014/main" id="{54D6D636-0FA5-FCA0-9439-3332C489FE8C}"/>
              </a:ext>
            </a:extLst>
          </p:cNvPr>
          <p:cNvPicPr>
            <a:picLocks noChangeAspect="1" noChangeArrowheads="1"/>
          </p:cNvPicPr>
          <p:nvPr/>
        </p:nvPicPr>
        <p:blipFill>
          <a:blip r:embed="rId8" cstate="print"/>
          <a:srcRect t="1229" r="1500"/>
          <a:stretch/>
        </p:blipFill>
        <p:spPr bwMode="auto">
          <a:xfrm>
            <a:off x="3422904" y="2506655"/>
            <a:ext cx="2743200" cy="2035412"/>
          </a:xfrm>
          <a:prstGeom prst="roundRect">
            <a:avLst/>
          </a:prstGeom>
          <a:noFill/>
          <a:ln w="9525">
            <a:noFill/>
            <a:miter lim="800000"/>
            <a:headEnd/>
            <a:tailEnd/>
          </a:ln>
          <a:effectLst/>
        </p:spPr>
      </p:pic>
      <p:pic>
        <p:nvPicPr>
          <p:cNvPr id="8" name="Picture 7" descr="4e20d12661ec0.image.jpg">
            <a:extLst>
              <a:ext uri="{FF2B5EF4-FFF2-40B4-BE49-F238E27FC236}">
                <a16:creationId xmlns:a16="http://schemas.microsoft.com/office/drawing/2014/main" id="{BB0B812A-FF19-AEF9-4114-6C310ACBD287}"/>
              </a:ext>
            </a:extLst>
          </p:cNvPr>
          <p:cNvPicPr>
            <a:picLocks noChangeAspect="1"/>
          </p:cNvPicPr>
          <p:nvPr/>
        </p:nvPicPr>
        <p:blipFill>
          <a:blip r:embed="rId9" cstate="print"/>
          <a:srcRect r="16095"/>
          <a:stretch/>
        </p:blipFill>
        <p:spPr>
          <a:xfrm>
            <a:off x="3422904" y="4576264"/>
            <a:ext cx="2743200" cy="1303429"/>
          </a:xfrm>
          <a:prstGeom prst="roundRect">
            <a:avLst/>
          </a:prstGeom>
        </p:spPr>
      </p:pic>
      <p:pic>
        <p:nvPicPr>
          <p:cNvPr id="9" name="Picture 4" descr="Chevron pipeline release 031">
            <a:extLst>
              <a:ext uri="{FF2B5EF4-FFF2-40B4-BE49-F238E27FC236}">
                <a16:creationId xmlns:a16="http://schemas.microsoft.com/office/drawing/2014/main" id="{39EB25FA-1773-2A50-C721-09AE9262F84D}"/>
              </a:ext>
            </a:extLst>
          </p:cNvPr>
          <p:cNvPicPr>
            <a:picLocks noChangeAspect="1" noChangeArrowheads="1"/>
          </p:cNvPicPr>
          <p:nvPr/>
        </p:nvPicPr>
        <p:blipFill>
          <a:blip r:embed="rId10" cstate="print"/>
          <a:srcRect/>
          <a:stretch>
            <a:fillRect/>
          </a:stretch>
        </p:blipFill>
        <p:spPr bwMode="auto">
          <a:xfrm>
            <a:off x="6980929" y="1097635"/>
            <a:ext cx="2743200" cy="2057400"/>
          </a:xfrm>
          <a:prstGeom prst="roundRect">
            <a:avLst/>
          </a:prstGeom>
          <a:noFill/>
        </p:spPr>
      </p:pic>
      <p:pic>
        <p:nvPicPr>
          <p:cNvPr id="13" name="Picture 12" descr="NSF-049-11 074.JPG">
            <a:extLst>
              <a:ext uri="{FF2B5EF4-FFF2-40B4-BE49-F238E27FC236}">
                <a16:creationId xmlns:a16="http://schemas.microsoft.com/office/drawing/2014/main" id="{59029CC9-8D12-DF4D-1B00-41797A1362B4}"/>
              </a:ext>
            </a:extLst>
          </p:cNvPr>
          <p:cNvPicPr>
            <a:picLocks noChangeAspect="1"/>
          </p:cNvPicPr>
          <p:nvPr/>
        </p:nvPicPr>
        <p:blipFill>
          <a:blip r:embed="rId11" cstate="print"/>
          <a:stretch>
            <a:fillRect/>
          </a:stretch>
        </p:blipFill>
        <p:spPr>
          <a:xfrm>
            <a:off x="6980929" y="3334201"/>
            <a:ext cx="2743200" cy="2057400"/>
          </a:xfrm>
          <a:prstGeom prst="roundRect">
            <a:avLst/>
          </a:prstGeom>
        </p:spPr>
      </p:pic>
    </p:spTree>
    <p:extLst>
      <p:ext uri="{BB962C8B-B14F-4D97-AF65-F5344CB8AC3E}">
        <p14:creationId xmlns:p14="http://schemas.microsoft.com/office/powerpoint/2010/main" val="3924518042"/>
      </p:ext>
    </p:extLst>
  </p:cSld>
  <p:clrMapOvr>
    <a:masterClrMapping/>
  </p:clrMapOvr>
</p:sld>
</file>

<file path=ppt/theme/theme1.xml><?xml version="1.0" encoding="utf-8"?>
<a:theme xmlns:a="http://schemas.openxmlformats.org/drawingml/2006/main" name="Angle">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 id="{C0DC7E7A-3C8F-41B3-9581-E6B35DA7651D}" vid="{24EEB686-7DB6-459A-A4F7-3F5CC6AE5800}"/>
    </a:ext>
  </a:extLst>
</a:theme>
</file>

<file path=ppt/theme/theme2.xml><?xml version="1.0" encoding="utf-8"?>
<a:theme xmlns:a="http://schemas.openxmlformats.org/drawingml/2006/main" name="Custom Design">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526F86E6E159244A88572E2A6A97392" ma:contentTypeVersion="18" ma:contentTypeDescription="Create a new document." ma:contentTypeScope="" ma:versionID="9a7003c4672b7a7c6ed7a4f83c065e57">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2c46ada2-abf1-4c21-9248-8ab506751611" xmlns:ns6="6330e1d9-7f32-4f1b-9ad0-5498e12c7baa" targetNamespace="http://schemas.microsoft.com/office/2006/metadata/properties" ma:root="true" ma:fieldsID="cbfb27811d7ba7d45928500848f49019" ns1:_="" ns2:_="" ns3:_="" ns4:_="" ns5:_="" ns6:_="">
    <xsd:import namespace="http://schemas.microsoft.com/sharepoint/v3"/>
    <xsd:import namespace="4ffa91fb-a0ff-4ac5-b2db-65c790d184a4"/>
    <xsd:import namespace="http://schemas.microsoft.com/sharepoint.v3"/>
    <xsd:import namespace="http://schemas.microsoft.com/sharepoint/v3/fields"/>
    <xsd:import namespace="2c46ada2-abf1-4c21-9248-8ab506751611"/>
    <xsd:import namespace="6330e1d9-7f32-4f1b-9ad0-5498e12c7baa"/>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DateTaken" minOccurs="0"/>
                <xsd:element ref="ns5:MediaServiceAutoTags" minOccurs="0"/>
                <xsd:element ref="ns5:MediaServiceGenerationTime" minOccurs="0"/>
                <xsd:element ref="ns5:MediaServiceEventHashCode" minOccurs="0"/>
                <xsd:element ref="ns5:MediaServiceOCR" minOccurs="0"/>
                <xsd:element ref="ns5:MediaServiceLocation" minOccurs="0"/>
                <xsd:element ref="ns5:lcf76f155ced4ddcb4097134ff3c332f" minOccurs="0"/>
                <xsd:element ref="ns6:SharedWithUsers" minOccurs="0"/>
                <xsd:element ref="ns6:SharedWithDetails" minOccurs="0"/>
                <xsd:element ref="ns5:MediaLengthInSeconds" minOccurs="0"/>
                <xsd:element ref="ns5:MediaServiceObjectDetectorVersions" minOccurs="0"/>
                <xsd:element ref="ns5:MediaServiceSearchPropertie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0d568fbf-7c57-4b28-ad03-4b50a08f0e89}" ma:internalName="TaxCatchAllLabel" ma:readOnly="true" ma:showField="CatchAllDataLabel" ma:web="6330e1d9-7f32-4f1b-9ad0-5498e12c7baa">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0d568fbf-7c57-4b28-ad03-4b50a08f0e89}" ma:internalName="TaxCatchAll" ma:showField="CatchAllData" ma:web="6330e1d9-7f32-4f1b-9ad0-5498e12c7b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46ada2-abf1-4c21-9248-8ab506751611"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Location" ma:index="35" nillable="true" ma:displayName="Location" ma:indexed="true" ma:internalName="MediaServiceLocatio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LengthInSeconds" ma:index="40" nillable="true" ma:displayName="MediaLengthInSeconds" ma:hidden="true" ma:internalName="MediaLengthInSeconds" ma:readOnly="true">
      <xsd:simpleType>
        <xsd:restriction base="dms:Unknown"/>
      </xsd:simpleType>
    </xsd:element>
    <xsd:element name="MediaServiceObjectDetectorVersions" ma:index="41" nillable="true" ma:displayName="MediaServiceObjectDetectorVersions"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MediaServiceBillingMetadata" ma:index="4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30e1d9-7f32-4f1b-9ad0-5498e12c7baa"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ffa91fb-a0ff-4ac5-b2db-65c790d184a4" xsi:nil="true"/>
    <_Source xmlns="http://schemas.microsoft.com/sharepoint/v3/fields" xsi:nil="true"/>
    <Language xmlns="http://schemas.microsoft.com/sharepoint/v3">English</Language>
    <j747ac98061d40f0aa7bd47e1db5675d xmlns="4ffa91fb-a0ff-4ac5-b2db-65c790d184a4">
      <Terms xmlns="http://schemas.microsoft.com/office/infopath/2007/PartnerControls"/>
    </j747ac98061d40f0aa7bd47e1db5675d>
    <External_x0020_Contributor xmlns="4ffa91fb-a0ff-4ac5-b2db-65c790d184a4" xsi:nil="true"/>
    <TaxKeywordTaxHTField xmlns="4ffa91fb-a0ff-4ac5-b2db-65c790d184a4">
      <Terms xmlns="http://schemas.microsoft.com/office/infopath/2007/PartnerControls"/>
    </TaxKeywordTaxHTField>
    <Record xmlns="4ffa91fb-a0ff-4ac5-b2db-65c790d184a4">Shared</Record>
    <Rights xmlns="4ffa91fb-a0ff-4ac5-b2db-65c790d184a4" xsi:nil="true"/>
    <Document_x0020_Creation_x0020_Date xmlns="4ffa91fb-a0ff-4ac5-b2db-65c790d184a4">2023-01-03T20:41:08+00:00</Document_x0020_Creation_x0020_Date>
    <EPA_x0020_Office xmlns="4ffa91fb-a0ff-4ac5-b2db-65c790d184a4" xsi:nil="true"/>
    <CategoryDescription xmlns="http://schemas.microsoft.com/sharepoint.v3" xsi:nil="true"/>
    <Identifier xmlns="4ffa91fb-a0ff-4ac5-b2db-65c790d184a4" xsi:nil="true"/>
    <_Coverage xmlns="http://schemas.microsoft.com/sharepoint/v3/fields" xsi:nil="true"/>
    <Creator xmlns="4ffa91fb-a0ff-4ac5-b2db-65c790d184a4">
      <UserInfo>
        <DisplayName/>
        <AccountId xsi:nil="true"/>
        <AccountType/>
      </UserInfo>
    </Creator>
    <EPA_x0020_Related_x0020_Documents xmlns="4ffa91fb-a0ff-4ac5-b2db-65c790d184a4" xsi:nil="true"/>
    <EPA_x0020_Contributor xmlns="4ffa91fb-a0ff-4ac5-b2db-65c790d184a4">
      <UserInfo>
        <DisplayName/>
        <AccountId xsi:nil="true"/>
        <AccountType/>
      </UserInfo>
    </EPA_x0020_Contributor>
    <lcf76f155ced4ddcb4097134ff3c332f xmlns="2c46ada2-abf1-4c21-9248-8ab506751611">
      <Terms xmlns="http://schemas.microsoft.com/office/infopath/2007/PartnerControls"/>
    </lcf76f155ced4ddcb4097134ff3c332f>
    <SharedWithUsers xmlns="6330e1d9-7f32-4f1b-9ad0-5498e12c7baa">
      <UserInfo>
        <DisplayName>Porter, Michael</DisplayName>
        <AccountId>34</AccountId>
        <AccountType/>
      </UserInfo>
      <UserInfo>
        <DisplayName>Perry, Chris</DisplayName>
        <AccountId>38</AccountId>
        <AccountType/>
      </UserInfo>
    </SharedWithUsers>
  </documentManagement>
</p:properties>
</file>

<file path=customXml/item3.xml><?xml version="1.0" encoding="utf-8"?>
<?mso-contentType ?>
<SharedContentType xmlns="Microsoft.SharePoint.Taxonomy.ContentTypeSync" SourceId="29f62856-1543-49d4-a736-4569d363f533" ContentTypeId="0x0101" PreviousValue="false"/>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F3943C8-544B-464D-928F-21799AF4019A}">
  <ds:schemaRefs>
    <ds:schemaRef ds:uri="2c46ada2-abf1-4c21-9248-8ab506751611"/>
    <ds:schemaRef ds:uri="4ffa91fb-a0ff-4ac5-b2db-65c790d184a4"/>
    <ds:schemaRef ds:uri="6330e1d9-7f32-4f1b-9ad0-5498e12c7ba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3"/>
    <ds:schemaRef ds:uri="http://schemas.microsoft.com/sharepoint/v3/field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98145DE-8356-46D0-8444-46DE3683C9A2}">
  <ds:schemaRefs>
    <ds:schemaRef ds:uri="http://schemas.microsoft.com/office/2006/metadata/properties"/>
    <ds:schemaRef ds:uri="http://purl.org/dc/elements/1.1/"/>
    <ds:schemaRef ds:uri="2c46ada2-abf1-4c21-9248-8ab506751611"/>
    <ds:schemaRef ds:uri="http://www.w3.org/XML/1998/namespace"/>
    <ds:schemaRef ds:uri="http://purl.org/dc/dcmitype/"/>
    <ds:schemaRef ds:uri="http://purl.org/dc/terms/"/>
    <ds:schemaRef ds:uri="http://schemas.microsoft.com/sharepoint.v3"/>
    <ds:schemaRef ds:uri="http://schemas.microsoft.com/office/infopath/2007/PartnerControls"/>
    <ds:schemaRef ds:uri="http://schemas.microsoft.com/sharepoint/v3"/>
    <ds:schemaRef ds:uri="http://schemas.microsoft.com/sharepoint/v3/fields"/>
    <ds:schemaRef ds:uri="http://schemas.microsoft.com/office/2006/documentManagement/types"/>
    <ds:schemaRef ds:uri="http://schemas.openxmlformats.org/package/2006/metadata/core-properties"/>
    <ds:schemaRef ds:uri="6330e1d9-7f32-4f1b-9ad0-5498e12c7baa"/>
    <ds:schemaRef ds:uri="4ffa91fb-a0ff-4ac5-b2db-65c790d184a4"/>
  </ds:schemaRefs>
</ds:datastoreItem>
</file>

<file path=customXml/itemProps3.xml><?xml version="1.0" encoding="utf-8"?>
<ds:datastoreItem xmlns:ds="http://schemas.openxmlformats.org/officeDocument/2006/customXml" ds:itemID="{517494E4-5A7D-4F63-8D18-465541D031A5}">
  <ds:schemaRefs>
    <ds:schemaRef ds:uri="Microsoft.SharePoint.Taxonomy.ContentTypeSync"/>
  </ds:schemaRefs>
</ds:datastoreItem>
</file>

<file path=customXml/itemProps4.xml><?xml version="1.0" encoding="utf-8"?>
<ds:datastoreItem xmlns:ds="http://schemas.openxmlformats.org/officeDocument/2006/customXml" ds:itemID="{6000C56D-573B-49EC-AEE3-9398F07CD5F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Angle</Template>
  <TotalTime>0</TotalTime>
  <Words>805</Words>
  <Application>Microsoft Office PowerPoint</Application>
  <PresentationFormat>Widescreen</PresentationFormat>
  <Paragraphs>72</Paragraphs>
  <Slides>10</Slides>
  <Notes>6</Notes>
  <HiddenSlides>0</HiddenSlides>
  <MMClips>0</MMClips>
  <ScaleCrop>false</ScaleCrop>
  <HeadingPairs>
    <vt:vector size="4" baseType="variant">
      <vt:variant>
        <vt:lpstr>Theme</vt:lpstr>
      </vt:variant>
      <vt:variant>
        <vt:i4>2</vt:i4>
      </vt:variant>
      <vt:variant>
        <vt:lpstr>Slide Titles</vt:lpstr>
      </vt:variant>
      <vt:variant>
        <vt:i4>10</vt:i4>
      </vt:variant>
    </vt:vector>
  </HeadingPairs>
  <TitlesOfParts>
    <vt:vector size="12" baseType="lpstr">
      <vt:lpstr>Angle</vt:lpstr>
      <vt:lpstr>Custom Design</vt:lpstr>
      <vt:lpstr>     Qualified Individual Training       </vt:lpstr>
      <vt:lpstr>Introductions</vt:lpstr>
      <vt:lpstr>Participant Introductions</vt:lpstr>
      <vt:lpstr>Welcome Back and Opening Remarks</vt:lpstr>
      <vt:lpstr>Region 8 Regional Response Team Meeting</vt:lpstr>
      <vt:lpstr>Recap: Compliance Assistance Workshop</vt:lpstr>
      <vt:lpstr>QI Training Objective: Pivot to Spill Response</vt:lpstr>
      <vt:lpstr>Agenda</vt:lpstr>
      <vt:lpstr>Spill Scenario for QI Training</vt:lpstr>
      <vt:lpstr>Setting the Stage for  Qualified Individuals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Johnson, Jen</dc:creator>
  <cp:lastModifiedBy>Merritt, Steven</cp:lastModifiedBy>
  <cp:revision>32</cp:revision>
  <cp:lastPrinted>2026-03-17T20:34:36Z</cp:lastPrinted>
  <dcterms:created xsi:type="dcterms:W3CDTF">2022-02-15T13:52:08Z</dcterms:created>
  <dcterms:modified xsi:type="dcterms:W3CDTF">2026-03-18T21:26:44Z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0x0101002526F86E6E159244A88572E2A6A97392</vt:lpwstr>
  </property>
  <property fmtid="{D5CDD505-2E9C-101B-9397-08002B2CF9AE}" pid="3" name="MediaServiceImageTags">
    <vt:lpwstr/>
  </property>
  <property fmtid="{D5CDD505-2E9C-101B-9397-08002B2CF9AE}" pid="4" name="TaxKeyword">
    <vt:lpwstr/>
  </property>
  <property fmtid="{D5CDD505-2E9C-101B-9397-08002B2CF9AE}" pid="5" name="e3f09c3df709400db2417a7161762d62">
    <vt:lpwstr/>
  </property>
  <property fmtid="{D5CDD505-2E9C-101B-9397-08002B2CF9AE}" pid="6" name="EPA_x0020_Subject">
    <vt:lpwstr/>
  </property>
  <property fmtid="{D5CDD505-2E9C-101B-9397-08002B2CF9AE}" pid="7" name="Document Type">
    <vt:lpwstr/>
  </property>
  <property fmtid="{D5CDD505-2E9C-101B-9397-08002B2CF9AE}" pid="8" name="EPA Subject">
    <vt:lpwstr/>
  </property>
  <property fmtid="{D5CDD505-2E9C-101B-9397-08002B2CF9AE}" pid="9" name="Document_x0020_Type">
    <vt:lpwstr/>
  </property>
</Properties>
</file>