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0"/>
  </p:notesMasterIdLst>
  <p:sldIdLst>
    <p:sldId id="526" r:id="rId6"/>
    <p:sldId id="257" r:id="rId7"/>
    <p:sldId id="527" r:id="rId8"/>
    <p:sldId id="52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9A0B4A8-88CD-216D-1CBE-126BC583F6B3}" name="Horak, Jerica" initials="JH" userId="S::JERICA.HORAK@tetratech.com::ee7d0c65-64e6-4c31-bc46-4a5fafc61e1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49B448-77F7-4358-9C79-253375CE0724}" v="22" dt="2026-03-22T20:23:08.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28"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viewProps" Target="viewProps.xml"/><Relationship Id="rId17" Type="http://schemas.microsoft.com/office/2018/10/relationships/authors" Target="author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lla, Angie" userId="S::villa.angie@epa.gov::c7a60ecf-f586-47f7-a5f0-549d9adc5289" providerId="AD" clId="Web-{BC49B448-77F7-4358-9C79-253375CE0724}"/>
    <pc:docChg chg="modSld">
      <pc:chgData name="Villa, Angie" userId="S::villa.angie@epa.gov::c7a60ecf-f586-47f7-a5f0-549d9adc5289" providerId="AD" clId="Web-{BC49B448-77F7-4358-9C79-253375CE0724}" dt="2026-03-22T20:23:08.919" v="24" actId="1076"/>
      <pc:docMkLst>
        <pc:docMk/>
      </pc:docMkLst>
      <pc:sldChg chg="modSp">
        <pc:chgData name="Villa, Angie" userId="S::villa.angie@epa.gov::c7a60ecf-f586-47f7-a5f0-549d9adc5289" providerId="AD" clId="Web-{BC49B448-77F7-4358-9C79-253375CE0724}" dt="2026-03-22T20:20:42.652" v="14" actId="20577"/>
        <pc:sldMkLst>
          <pc:docMk/>
          <pc:sldMk cId="4096180108" sldId="527"/>
        </pc:sldMkLst>
        <pc:spChg chg="mod">
          <ac:chgData name="Villa, Angie" userId="S::villa.angie@epa.gov::c7a60ecf-f586-47f7-a5f0-549d9adc5289" providerId="AD" clId="Web-{BC49B448-77F7-4358-9C79-253375CE0724}" dt="2026-03-22T20:20:42.652" v="14" actId="20577"/>
          <ac:spMkLst>
            <pc:docMk/>
            <pc:sldMk cId="4096180108" sldId="527"/>
            <ac:spMk id="3" creationId="{42A16D42-15FA-666C-A843-DEAAC7CBEA9C}"/>
          </ac:spMkLst>
        </pc:spChg>
        <pc:spChg chg="mod">
          <ac:chgData name="Villa, Angie" userId="S::villa.angie@epa.gov::c7a60ecf-f586-47f7-a5f0-549d9adc5289" providerId="AD" clId="Web-{BC49B448-77F7-4358-9C79-253375CE0724}" dt="2026-03-22T20:19:33.651" v="8" actId="20577"/>
          <ac:spMkLst>
            <pc:docMk/>
            <pc:sldMk cId="4096180108" sldId="527"/>
            <ac:spMk id="4" creationId="{B0C302A7-29D6-CFC6-C669-78615472FBB2}"/>
          </ac:spMkLst>
        </pc:spChg>
      </pc:sldChg>
      <pc:sldChg chg="addSp delSp modSp">
        <pc:chgData name="Villa, Angie" userId="S::villa.angie@epa.gov::c7a60ecf-f586-47f7-a5f0-549d9adc5289" providerId="AD" clId="Web-{BC49B448-77F7-4358-9C79-253375CE0724}" dt="2026-03-22T20:23:08.919" v="24" actId="1076"/>
        <pc:sldMkLst>
          <pc:docMk/>
          <pc:sldMk cId="117984910" sldId="528"/>
        </pc:sldMkLst>
        <pc:picChg chg="del">
          <ac:chgData name="Villa, Angie" userId="S::villa.angie@epa.gov::c7a60ecf-f586-47f7-a5f0-549d9adc5289" providerId="AD" clId="Web-{BC49B448-77F7-4358-9C79-253375CE0724}" dt="2026-03-22T20:22:13.309" v="20"/>
          <ac:picMkLst>
            <pc:docMk/>
            <pc:sldMk cId="117984910" sldId="528"/>
            <ac:picMk id="3" creationId="{98068B12-CC89-7185-5D6D-7EC9888F2246}"/>
          </ac:picMkLst>
        </pc:picChg>
        <pc:picChg chg="add mod">
          <ac:chgData name="Villa, Angie" userId="S::villa.angie@epa.gov::c7a60ecf-f586-47f7-a5f0-549d9adc5289" providerId="AD" clId="Web-{BC49B448-77F7-4358-9C79-253375CE0724}" dt="2026-03-22T20:22:11.950" v="19" actId="14100"/>
          <ac:picMkLst>
            <pc:docMk/>
            <pc:sldMk cId="117984910" sldId="528"/>
            <ac:picMk id="4" creationId="{8AB67978-720E-AAAA-0282-A20544A16C44}"/>
          </ac:picMkLst>
        </pc:picChg>
        <pc:picChg chg="add mod">
          <ac:chgData name="Villa, Angie" userId="S::villa.angie@epa.gov::c7a60ecf-f586-47f7-a5f0-549d9adc5289" providerId="AD" clId="Web-{BC49B448-77F7-4358-9C79-253375CE0724}" dt="2026-03-22T20:23:08.919" v="24" actId="1076"/>
          <ac:picMkLst>
            <pc:docMk/>
            <pc:sldMk cId="117984910" sldId="528"/>
            <ac:picMk id="5" creationId="{CDBACAD1-891D-9D8B-4D6C-433F09BC0A33}"/>
          </ac:picMkLst>
        </pc:picChg>
        <pc:picChg chg="del">
          <ac:chgData name="Villa, Angie" userId="S::villa.angie@epa.gov::c7a60ecf-f586-47f7-a5f0-549d9adc5289" providerId="AD" clId="Web-{BC49B448-77F7-4358-9C79-253375CE0724}" dt="2026-03-22T20:22:00.997" v="15"/>
          <ac:picMkLst>
            <pc:docMk/>
            <pc:sldMk cId="117984910" sldId="528"/>
            <ac:picMk id="10" creationId="{4EEC962F-02B2-D5CC-1406-D907EF6A2ACE}"/>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FEFD2B-2A74-4EB0-A53A-88585EEE249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32C8FC2-9C70-45CF-B98B-670DADFBCB8D}">
      <dgm:prSet/>
      <dgm:spPr/>
      <dgm:t>
        <a:bodyPr/>
        <a:lstStyle/>
        <a:p>
          <a:pPr rtl="0"/>
          <a:r>
            <a:rPr lang="en-US" b="0">
              <a:latin typeface="+mn-lt"/>
            </a:rPr>
            <a:t>To provide compliance assistance to oil facilities subject to the regulations in 40 CFR 112.20, so they may develop approvable Facility Response Plans (FRPs), successfully pass FRP Inspections, and successfully complete Government-Initiated Unannounced Exercises (GIUEs). </a:t>
          </a:r>
        </a:p>
      </dgm:t>
    </dgm:pt>
    <dgm:pt modelId="{88FC1089-40DB-420A-841F-7DF299EB65EB}" type="parTrans" cxnId="{59DEC8FB-7221-4A4D-93DB-1E2836B0B083}">
      <dgm:prSet/>
      <dgm:spPr/>
      <dgm:t>
        <a:bodyPr/>
        <a:lstStyle/>
        <a:p>
          <a:endParaRPr lang="en-US"/>
        </a:p>
      </dgm:t>
    </dgm:pt>
    <dgm:pt modelId="{524C843F-99AE-4A7B-82AD-61A129D041E2}" type="sibTrans" cxnId="{59DEC8FB-7221-4A4D-93DB-1E2836B0B083}">
      <dgm:prSet/>
      <dgm:spPr/>
      <dgm:t>
        <a:bodyPr/>
        <a:lstStyle/>
        <a:p>
          <a:endParaRPr lang="en-US"/>
        </a:p>
      </dgm:t>
    </dgm:pt>
    <dgm:pt modelId="{DA75A621-8FD0-44D4-81A5-4787FC963192}" type="pres">
      <dgm:prSet presAssocID="{C5FEFD2B-2A74-4EB0-A53A-88585EEE249A}" presName="linear" presStyleCnt="0">
        <dgm:presLayoutVars>
          <dgm:animLvl val="lvl"/>
          <dgm:resizeHandles val="exact"/>
        </dgm:presLayoutVars>
      </dgm:prSet>
      <dgm:spPr/>
    </dgm:pt>
    <dgm:pt modelId="{E5535F68-828A-48A8-8762-7BFC4231A06B}" type="pres">
      <dgm:prSet presAssocID="{E32C8FC2-9C70-45CF-B98B-670DADFBCB8D}" presName="parentText" presStyleLbl="node1" presStyleIdx="0" presStyleCnt="1" custLinFactNeighborY="-1896">
        <dgm:presLayoutVars>
          <dgm:chMax val="0"/>
          <dgm:bulletEnabled val="1"/>
        </dgm:presLayoutVars>
      </dgm:prSet>
      <dgm:spPr/>
    </dgm:pt>
  </dgm:ptLst>
  <dgm:cxnLst>
    <dgm:cxn modelId="{F67EC1AA-108C-4258-9998-19ADAA8B132E}" type="presOf" srcId="{E32C8FC2-9C70-45CF-B98B-670DADFBCB8D}" destId="{E5535F68-828A-48A8-8762-7BFC4231A06B}" srcOrd="0" destOrd="0" presId="urn:microsoft.com/office/officeart/2005/8/layout/vList2"/>
    <dgm:cxn modelId="{A0C695C5-2611-46AF-BA23-D954D21F3CAA}" type="presOf" srcId="{C5FEFD2B-2A74-4EB0-A53A-88585EEE249A}" destId="{DA75A621-8FD0-44D4-81A5-4787FC963192}" srcOrd="0" destOrd="0" presId="urn:microsoft.com/office/officeart/2005/8/layout/vList2"/>
    <dgm:cxn modelId="{59DEC8FB-7221-4A4D-93DB-1E2836B0B083}" srcId="{C5FEFD2B-2A74-4EB0-A53A-88585EEE249A}" destId="{E32C8FC2-9C70-45CF-B98B-670DADFBCB8D}" srcOrd="0" destOrd="0" parTransId="{88FC1089-40DB-420A-841F-7DF299EB65EB}" sibTransId="{524C843F-99AE-4A7B-82AD-61A129D041E2}"/>
    <dgm:cxn modelId="{8C06028A-BAFD-4567-AC8E-8E9E27EA78B8}" type="presParOf" srcId="{DA75A621-8FD0-44D4-81A5-4787FC963192}" destId="{E5535F68-828A-48A8-8762-7BFC4231A06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35F68-828A-48A8-8762-7BFC4231A06B}">
      <dsp:nvSpPr>
        <dsp:cNvPr id="0" name=""/>
        <dsp:cNvSpPr/>
      </dsp:nvSpPr>
      <dsp:spPr>
        <a:xfrm>
          <a:off x="0" y="0"/>
          <a:ext cx="10659533" cy="3959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US" sz="3600" b="0" kern="1200">
              <a:latin typeface="+mn-lt"/>
            </a:rPr>
            <a:t>To provide compliance assistance to oil facilities subject to the regulations in 40 CFR 112.20, so they may develop approvable Facility Response Plans (FRPs), successfully pass FRP Inspections, and successfully complete Government-Initiated Unannounced Exercises (GIUEs). </a:t>
          </a:r>
        </a:p>
      </dsp:txBody>
      <dsp:txXfrm>
        <a:off x="193276" y="193276"/>
        <a:ext cx="10272981" cy="35727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BDD2F5-AB2C-4B95-903A-F993BDD6573A}" type="datetimeFigureOut">
              <a:rPr lang="en-US" smtClean="0"/>
              <a:t>3/22/2026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39AF9-1B60-457A-AEDF-5B50716C7690}" type="slidenum">
              <a:rPr lang="en-US" smtClean="0"/>
              <a:t>‹#›</a:t>
            </a:fld>
            <a:endParaRPr lang="en-US"/>
          </a:p>
        </p:txBody>
      </p:sp>
    </p:spTree>
    <p:extLst>
      <p:ext uri="{BB962C8B-B14F-4D97-AF65-F5344CB8AC3E}">
        <p14:creationId xmlns:p14="http://schemas.microsoft.com/office/powerpoint/2010/main" val="3057729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49486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p:spPr>
        <p:txBody>
          <a:bodyPr/>
          <a:lstStyle/>
          <a:p>
            <a:pPr eaLnBrk="1" hangingPunct="1"/>
            <a:r>
              <a:rPr lang="en-US" b="1"/>
              <a:t> </a:t>
            </a:r>
            <a:endParaRPr lang="en-US"/>
          </a:p>
        </p:txBody>
      </p:sp>
    </p:spTree>
    <p:extLst>
      <p:ext uri="{BB962C8B-B14F-4D97-AF65-F5344CB8AC3E}">
        <p14:creationId xmlns:p14="http://schemas.microsoft.com/office/powerpoint/2010/main" val="27756061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8B0F708-B5EA-4C90-BEFB-5640BEFEE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05" r="5905"/>
          <a:stretch/>
        </p:blipFill>
        <p:spPr bwMode="auto">
          <a:xfrm>
            <a:off x="0" y="-2375"/>
            <a:ext cx="12192000" cy="687773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9" name="Picture 18">
            <a:extLst>
              <a:ext uri="{FF2B5EF4-FFF2-40B4-BE49-F238E27FC236}">
                <a16:creationId xmlns:a16="http://schemas.microsoft.com/office/drawing/2014/main" id="{471E553B-A341-488F-AACD-4132CF622E89}"/>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9564030" y="4651214"/>
            <a:ext cx="1546172" cy="1529477"/>
          </a:xfrm>
          <a:prstGeom prst="ellipse">
            <a:avLst/>
          </a:prstGeom>
          <a:noFill/>
          <a:ln>
            <a:noFill/>
          </a:ln>
        </p:spPr>
      </p:pic>
    </p:spTree>
    <p:extLst>
      <p:ext uri="{BB962C8B-B14F-4D97-AF65-F5344CB8AC3E}">
        <p14:creationId xmlns:p14="http://schemas.microsoft.com/office/powerpoint/2010/main" val="14615603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2136351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22861237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5832240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2900383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7974121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6320489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4316130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5682891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1823205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5593170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3"/>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3/22/2026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4"/>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5"/>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17">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613974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mailto:villa.angie@epa.gov" TargetMode="External"/><Relationship Id="rId7" Type="http://schemas.openxmlformats.org/officeDocument/2006/relationships/hyperlink" Target="mailto:%20R8_FRP@epa.gov" TargetMode="External"/><Relationship Id="rId2" Type="http://schemas.openxmlformats.org/officeDocument/2006/relationships/hyperlink" Target="mailto:merritt.steven@epa.gov" TargetMode="External"/><Relationship Id="rId1" Type="http://schemas.openxmlformats.org/officeDocument/2006/relationships/slideLayout" Target="../slideLayouts/slideLayout4.xml"/><Relationship Id="rId6" Type="http://schemas.openxmlformats.org/officeDocument/2006/relationships/hyperlink" Target="mailto:sandusky.eric@epa.gov" TargetMode="External"/><Relationship Id="rId5" Type="http://schemas.openxmlformats.org/officeDocument/2006/relationships/hyperlink" Target="mailto:dhieux.joyel@epa.gov" TargetMode="External"/><Relationship Id="rId4" Type="http://schemas.openxmlformats.org/officeDocument/2006/relationships/hyperlink" Target="mailto:porter.michael@epa.gov"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792A6-29A1-2B31-8EDD-C1E61CF7066B}"/>
              </a:ext>
            </a:extLst>
          </p:cNvPr>
          <p:cNvSpPr>
            <a:spLocks noGrp="1"/>
          </p:cNvSpPr>
          <p:nvPr>
            <p:ph type="title"/>
          </p:nvPr>
        </p:nvSpPr>
        <p:spPr>
          <a:xfrm>
            <a:off x="838200" y="1114303"/>
            <a:ext cx="10515600" cy="876543"/>
          </a:xfrm>
        </p:spPr>
        <p:txBody>
          <a:bodyPr/>
          <a:lstStyle/>
          <a:p>
            <a:r>
              <a:rPr lang="en-US"/>
              <a:t>Workshop Objective</a:t>
            </a:r>
          </a:p>
        </p:txBody>
      </p:sp>
      <p:graphicFrame>
        <p:nvGraphicFramePr>
          <p:cNvPr id="5" name="Content Placeholder 4">
            <a:extLst>
              <a:ext uri="{FF2B5EF4-FFF2-40B4-BE49-F238E27FC236}">
                <a16:creationId xmlns:a16="http://schemas.microsoft.com/office/drawing/2014/main" id="{747BADE4-324F-8F38-397B-1D5EB8E4385D}"/>
              </a:ext>
            </a:extLst>
          </p:cNvPr>
          <p:cNvGraphicFramePr>
            <a:graphicFrameLocks noGrp="1"/>
          </p:cNvGraphicFramePr>
          <p:nvPr>
            <p:ph idx="1"/>
            <p:extLst>
              <p:ext uri="{D42A27DB-BD31-4B8C-83A1-F6EECF244321}">
                <p14:modId xmlns:p14="http://schemas.microsoft.com/office/powerpoint/2010/main" val="4216575355"/>
              </p:ext>
            </p:extLst>
          </p:nvPr>
        </p:nvGraphicFramePr>
        <p:xfrm>
          <a:off x="838200" y="2065867"/>
          <a:ext cx="10659533" cy="3970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05983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ctrTitle" idx="4294967295"/>
          </p:nvPr>
        </p:nvSpPr>
        <p:spPr>
          <a:xfrm>
            <a:off x="701964" y="1422400"/>
            <a:ext cx="9709905" cy="3119437"/>
          </a:xfrm>
        </p:spPr>
        <p:txBody>
          <a:bodyPr>
            <a:normAutofit/>
          </a:bodyPr>
          <a:lstStyle/>
          <a:p>
            <a:pPr eaLnBrk="1" hangingPunct="1"/>
            <a:br>
              <a:rPr lang="en-US" sz="2000"/>
            </a:br>
            <a:br>
              <a:rPr lang="en-US" sz="2000"/>
            </a:br>
            <a:br>
              <a:rPr lang="en-US" sz="2000"/>
            </a:br>
            <a:br>
              <a:rPr lang="en-US" sz="2000"/>
            </a:br>
            <a:br>
              <a:rPr lang="en-US" sz="4000"/>
            </a:br>
            <a:br>
              <a:rPr lang="en-US" sz="4000"/>
            </a:br>
            <a:r>
              <a:rPr lang="en-US" sz="4000"/>
              <a:t>    	</a:t>
            </a:r>
            <a:endParaRPr lang="en-US" sz="3200"/>
          </a:p>
        </p:txBody>
      </p:sp>
      <p:pic>
        <p:nvPicPr>
          <p:cNvPr id="4" name="image2.jpeg">
            <a:extLst>
              <a:ext uri="{FF2B5EF4-FFF2-40B4-BE49-F238E27FC236}">
                <a16:creationId xmlns:a16="http://schemas.microsoft.com/office/drawing/2014/main" id="{7EEB3E6A-69FE-D4C6-F7C3-C1220F3D0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3619" y="5462425"/>
            <a:ext cx="920184" cy="914400"/>
          </a:xfrm>
          <a:prstGeom prst="flowChartConnector">
            <a:avLst/>
          </a:prstGeom>
        </p:spPr>
      </p:pic>
      <p:pic>
        <p:nvPicPr>
          <p:cNvPr id="5" name="Picture 2">
            <a:extLst>
              <a:ext uri="{FF2B5EF4-FFF2-40B4-BE49-F238E27FC236}">
                <a16:creationId xmlns:a16="http://schemas.microsoft.com/office/drawing/2014/main" id="{1C308E50-E562-1FB1-E319-EE3104A9F9E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185" r="16808"/>
          <a:stretch/>
        </p:blipFill>
        <p:spPr bwMode="auto">
          <a:xfrm>
            <a:off x="9520233" y="5456371"/>
            <a:ext cx="891636" cy="914400"/>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6" name="Picture 5" descr="Logo, company name&#10;&#10;Description automatically generated">
            <a:extLst>
              <a:ext uri="{FF2B5EF4-FFF2-40B4-BE49-F238E27FC236}">
                <a16:creationId xmlns:a16="http://schemas.microsoft.com/office/drawing/2014/main" id="{6AC5F24F-116C-DDF1-0AE7-975E154508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55437" y="5462801"/>
            <a:ext cx="924340" cy="914400"/>
          </a:xfrm>
          <a:prstGeom prst="flowChartConnector">
            <a:avLst/>
          </a:prstGeom>
        </p:spPr>
      </p:pic>
      <p:sp>
        <p:nvSpPr>
          <p:cNvPr id="2" name="TextBox 1">
            <a:extLst>
              <a:ext uri="{FF2B5EF4-FFF2-40B4-BE49-F238E27FC236}">
                <a16:creationId xmlns:a16="http://schemas.microsoft.com/office/drawing/2014/main" id="{188728ED-86F0-011C-C4A3-54DB9B5D40C8}"/>
              </a:ext>
            </a:extLst>
          </p:cNvPr>
          <p:cNvSpPr txBox="1"/>
          <p:nvPr/>
        </p:nvSpPr>
        <p:spPr>
          <a:xfrm>
            <a:off x="2929288" y="2644170"/>
            <a:ext cx="6333424" cy="1569660"/>
          </a:xfrm>
          <a:prstGeom prst="rect">
            <a:avLst/>
          </a:prstGeom>
          <a:noFill/>
        </p:spPr>
        <p:txBody>
          <a:bodyPr wrap="square" rtlCol="0">
            <a:spAutoFit/>
          </a:bodyPr>
          <a:lstStyle/>
          <a:p>
            <a:r>
              <a:rPr lang="en-US" sz="9600"/>
              <a:t>Questions?</a:t>
            </a:r>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DF29A-F486-3633-B735-2534208C43FE}"/>
              </a:ext>
            </a:extLst>
          </p:cNvPr>
          <p:cNvSpPr>
            <a:spLocks noGrp="1"/>
          </p:cNvSpPr>
          <p:nvPr>
            <p:ph type="title"/>
          </p:nvPr>
        </p:nvSpPr>
        <p:spPr/>
        <p:txBody>
          <a:bodyPr/>
          <a:lstStyle/>
          <a:p>
            <a:r>
              <a:rPr lang="en-US" dirty="0"/>
              <a:t>Oil Team Contacts</a:t>
            </a:r>
          </a:p>
        </p:txBody>
      </p:sp>
      <p:sp>
        <p:nvSpPr>
          <p:cNvPr id="3" name="Content Placeholder 2">
            <a:extLst>
              <a:ext uri="{FF2B5EF4-FFF2-40B4-BE49-F238E27FC236}">
                <a16:creationId xmlns:a16="http://schemas.microsoft.com/office/drawing/2014/main" id="{42A16D42-15FA-666C-A843-DEAAC7CBEA9C}"/>
              </a:ext>
            </a:extLst>
          </p:cNvPr>
          <p:cNvSpPr>
            <a:spLocks noGrp="1"/>
          </p:cNvSpPr>
          <p:nvPr>
            <p:ph sz="half" idx="1"/>
          </p:nvPr>
        </p:nvSpPr>
        <p:spPr/>
        <p:txBody>
          <a:bodyPr vert="horz" lIns="91440" tIns="45720" rIns="91440" bIns="45720" rtlCol="0" anchor="t">
            <a:noAutofit/>
          </a:bodyPr>
          <a:lstStyle/>
          <a:p>
            <a:pPr marL="91440"/>
            <a:r>
              <a:rPr lang="en-US" sz="1900" dirty="0"/>
              <a:t>Steven Merritt – Oil Section Supervisor </a:t>
            </a:r>
            <a:endParaRPr lang="en-US" sz="1900" dirty="0">
              <a:cs typeface="Segoe UI"/>
            </a:endParaRPr>
          </a:p>
          <a:p>
            <a:pPr marL="91440" indent="0">
              <a:buNone/>
            </a:pPr>
            <a:r>
              <a:rPr lang="en-US" sz="1900" dirty="0"/>
              <a:t>  (303) 775-7226  </a:t>
            </a:r>
            <a:endParaRPr lang="en-US" sz="1900" dirty="0">
              <a:cs typeface="Segoe UI"/>
            </a:endParaRPr>
          </a:p>
          <a:p>
            <a:pPr marL="91440" indent="0">
              <a:buNone/>
            </a:pPr>
            <a:r>
              <a:rPr lang="en-US" sz="1900" dirty="0"/>
              <a:t>  </a:t>
            </a:r>
            <a:r>
              <a:rPr lang="en-US" sz="1900" dirty="0">
                <a:hlinkClick r:id="rId2"/>
              </a:rPr>
              <a:t>merritt.steven@epa.gov</a:t>
            </a:r>
            <a:r>
              <a:rPr lang="en-US" sz="1900" dirty="0"/>
              <a:t> </a:t>
            </a:r>
            <a:endParaRPr lang="en-US" sz="1900" dirty="0">
              <a:cs typeface="Segoe UI"/>
            </a:endParaRPr>
          </a:p>
          <a:p>
            <a:pPr marL="91440"/>
            <a:r>
              <a:rPr lang="en-US" sz="1900" dirty="0"/>
              <a:t>Angie Villa – FRP Coordinator (Great Basin </a:t>
            </a:r>
            <a:r>
              <a:rPr lang="en-US" sz="1900"/>
              <a:t>subArea)</a:t>
            </a:r>
            <a:endParaRPr lang="en-US" sz="1900" dirty="0">
              <a:cs typeface="Segoe UI"/>
            </a:endParaRPr>
          </a:p>
          <a:p>
            <a:pPr marL="0" indent="0">
              <a:buNone/>
            </a:pPr>
            <a:r>
              <a:rPr lang="en-US" sz="1900" dirty="0"/>
              <a:t>  (303) 818-6154  </a:t>
            </a:r>
            <a:endParaRPr lang="en-US" sz="1900" dirty="0">
              <a:cs typeface="Segoe UI"/>
            </a:endParaRPr>
          </a:p>
          <a:p>
            <a:pPr marL="91440" indent="0">
              <a:buNone/>
            </a:pPr>
            <a:r>
              <a:rPr lang="en-US" sz="1900" dirty="0"/>
              <a:t>  </a:t>
            </a:r>
            <a:r>
              <a:rPr lang="en-US" sz="1900" dirty="0">
                <a:hlinkClick r:id="rId3"/>
              </a:rPr>
              <a:t>villa.angie@epa.gov</a:t>
            </a:r>
            <a:r>
              <a:rPr lang="en-US" sz="1900" dirty="0"/>
              <a:t>  </a:t>
            </a:r>
            <a:endParaRPr lang="en-US" sz="1900" dirty="0">
              <a:cs typeface="Segoe UI"/>
            </a:endParaRPr>
          </a:p>
          <a:p>
            <a:pPr marL="91440">
              <a:buFont typeface="Wingdings"/>
              <a:buChar char="§"/>
            </a:pPr>
            <a:r>
              <a:rPr lang="en-US" sz="1900">
                <a:cs typeface="Segoe UI"/>
              </a:rPr>
              <a:t>Michael Porter – FRP Coordinator (Colorado, Green subAreas)</a:t>
            </a:r>
            <a:endParaRPr lang="en-US" sz="1900" dirty="0">
              <a:cs typeface="Segoe UI"/>
            </a:endParaRPr>
          </a:p>
          <a:p>
            <a:pPr marL="91440" indent="0">
              <a:buNone/>
            </a:pPr>
            <a:r>
              <a:rPr lang="en-US" sz="1900">
                <a:cs typeface="Segoe UI"/>
              </a:rPr>
              <a:t>(720) 610-5194</a:t>
            </a:r>
            <a:endParaRPr lang="en-US" sz="1900" dirty="0">
              <a:cs typeface="Segoe UI"/>
            </a:endParaRPr>
          </a:p>
          <a:p>
            <a:pPr marL="91440" indent="0">
              <a:buNone/>
            </a:pPr>
            <a:r>
              <a:rPr lang="en-US" sz="1900" dirty="0">
                <a:cs typeface="Segoe UI"/>
                <a:hlinkClick r:id="rId4"/>
              </a:rPr>
              <a:t>porter.michael@epa.gov</a:t>
            </a:r>
            <a:r>
              <a:rPr lang="en-US" sz="1900" dirty="0">
                <a:cs typeface="Segoe UI"/>
              </a:rPr>
              <a:t>  </a:t>
            </a:r>
            <a:endParaRPr lang="en-US" sz="1900" dirty="0"/>
          </a:p>
        </p:txBody>
      </p:sp>
      <p:sp>
        <p:nvSpPr>
          <p:cNvPr id="4" name="Content Placeholder 3">
            <a:extLst>
              <a:ext uri="{FF2B5EF4-FFF2-40B4-BE49-F238E27FC236}">
                <a16:creationId xmlns:a16="http://schemas.microsoft.com/office/drawing/2014/main" id="{B0C302A7-29D6-CFC6-C669-78615472FBB2}"/>
              </a:ext>
            </a:extLst>
          </p:cNvPr>
          <p:cNvSpPr>
            <a:spLocks noGrp="1"/>
          </p:cNvSpPr>
          <p:nvPr>
            <p:ph sz="half" idx="2"/>
          </p:nvPr>
        </p:nvSpPr>
        <p:spPr/>
        <p:txBody>
          <a:bodyPr vert="horz" lIns="91440" tIns="45720" rIns="91440" bIns="45720" rtlCol="0" anchor="t">
            <a:normAutofit fontScale="77500" lnSpcReduction="20000"/>
          </a:bodyPr>
          <a:lstStyle/>
          <a:p>
            <a:r>
              <a:rPr lang="en-US" dirty="0">
                <a:cs typeface="Segoe UI"/>
              </a:rPr>
              <a:t>Joyel Dhieux – OSC, Team Lead </a:t>
            </a:r>
            <a:endParaRPr lang="en-US"/>
          </a:p>
          <a:p>
            <a:pPr marL="0" indent="0">
              <a:buNone/>
            </a:pPr>
            <a:r>
              <a:rPr lang="en-US" dirty="0">
                <a:cs typeface="Segoe UI"/>
              </a:rPr>
              <a:t>  (720) 441-9961</a:t>
            </a:r>
            <a:endParaRPr lang="en-US"/>
          </a:p>
          <a:p>
            <a:pPr marL="0" indent="0">
              <a:buNone/>
            </a:pPr>
            <a:r>
              <a:rPr lang="en-US" dirty="0">
                <a:cs typeface="Segoe UI"/>
              </a:rPr>
              <a:t>  </a:t>
            </a:r>
            <a:r>
              <a:rPr lang="en-US" dirty="0">
                <a:cs typeface="Segoe UI"/>
                <a:hlinkClick r:id="rId5"/>
              </a:rPr>
              <a:t>dhieux.joyel@epa.gov</a:t>
            </a:r>
            <a:r>
              <a:rPr lang="en-US" dirty="0">
                <a:cs typeface="Segoe UI"/>
              </a:rPr>
              <a:t> </a:t>
            </a:r>
            <a:endParaRPr lang="en-US"/>
          </a:p>
          <a:p>
            <a:pPr marL="0" indent="0">
              <a:buNone/>
            </a:pPr>
            <a:endParaRPr lang="en-US" dirty="0"/>
          </a:p>
          <a:p>
            <a:r>
              <a:rPr lang="en-US" dirty="0"/>
              <a:t>Kyle Corcoran – OSC </a:t>
            </a:r>
            <a:endParaRPr lang="en-US" dirty="0">
              <a:cs typeface="Segoe UI"/>
            </a:endParaRPr>
          </a:p>
          <a:p>
            <a:pPr marL="0" indent="0">
              <a:buNone/>
            </a:pPr>
            <a:r>
              <a:rPr lang="en-US" dirty="0"/>
              <a:t>  (</a:t>
            </a:r>
            <a:r>
              <a:rPr lang="en-US" dirty="0">
                <a:ea typeface="+mn-lt"/>
                <a:cs typeface="+mn-lt"/>
              </a:rPr>
              <a:t>720) 877-2930</a:t>
            </a:r>
          </a:p>
          <a:p>
            <a:pPr marL="0" indent="0">
              <a:buNone/>
            </a:pPr>
            <a:r>
              <a:rPr lang="en-US" dirty="0">
                <a:hlinkClick r:id="rId6"/>
              </a:rPr>
              <a:t>corcoran.kyle@epa.gov</a:t>
            </a:r>
            <a:endParaRPr lang="en-US" dirty="0"/>
          </a:p>
          <a:p>
            <a:pPr marL="0" indent="0">
              <a:buNone/>
            </a:pPr>
            <a:endParaRPr lang="en-US" dirty="0">
              <a:cs typeface="Segoe UI"/>
            </a:endParaRPr>
          </a:p>
          <a:p>
            <a:r>
              <a:rPr lang="en-US" dirty="0"/>
              <a:t>FRP Submittals – </a:t>
            </a:r>
            <a:r>
              <a:rPr lang="en-US" dirty="0">
                <a:hlinkClick r:id="rId7"/>
              </a:rPr>
              <a:t>R8_FRP@epa.gov</a:t>
            </a:r>
            <a:endParaRPr lang="en-US" dirty="0">
              <a:cs typeface="Segoe UI"/>
            </a:endParaRPr>
          </a:p>
        </p:txBody>
      </p:sp>
      <p:sp>
        <p:nvSpPr>
          <p:cNvPr id="5" name="Rectangle 1">
            <a:extLst>
              <a:ext uri="{FF2B5EF4-FFF2-40B4-BE49-F238E27FC236}">
                <a16:creationId xmlns:a16="http://schemas.microsoft.com/office/drawing/2014/main" id="{75B7EC4B-C32B-F868-74AE-410AD8DB71E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Arial" panose="020B0604020202020204" pitchFamily="34" charset="0"/>
              </a:rPr>
              <a:t>(303) 312-6058</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51B8FC6C-86A0-AB83-1671-15E7198F9AD2}"/>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Arial" panose="020B0604020202020204" pitchFamily="34" charset="0"/>
              </a:rPr>
              <a:t>(303) 312-6058</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961801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9F896-D9B3-1ACB-9641-81289CD8F4B0}"/>
              </a:ext>
            </a:extLst>
          </p:cNvPr>
          <p:cNvSpPr>
            <a:spLocks noGrp="1"/>
          </p:cNvSpPr>
          <p:nvPr>
            <p:ph type="title"/>
          </p:nvPr>
        </p:nvSpPr>
        <p:spPr/>
        <p:txBody>
          <a:bodyPr/>
          <a:lstStyle/>
          <a:p>
            <a:r>
              <a:rPr lang="en-US" dirty="0">
                <a:cs typeface="Segoe UI Semibold"/>
              </a:rPr>
              <a:t>Resources</a:t>
            </a:r>
            <a:endParaRPr lang="en-US" dirty="0"/>
          </a:p>
        </p:txBody>
      </p:sp>
      <p:pic>
        <p:nvPicPr>
          <p:cNvPr id="4" name="Picture 3">
            <a:extLst>
              <a:ext uri="{FF2B5EF4-FFF2-40B4-BE49-F238E27FC236}">
                <a16:creationId xmlns:a16="http://schemas.microsoft.com/office/drawing/2014/main" id="{8AB67978-720E-AAAA-0282-A20544A16C44}"/>
              </a:ext>
            </a:extLst>
          </p:cNvPr>
          <p:cNvPicPr>
            <a:picLocks noChangeAspect="1"/>
          </p:cNvPicPr>
          <p:nvPr/>
        </p:nvPicPr>
        <p:blipFill>
          <a:blip r:embed="rId2"/>
          <a:stretch>
            <a:fillRect/>
          </a:stretch>
        </p:blipFill>
        <p:spPr>
          <a:xfrm>
            <a:off x="5136515" y="1473518"/>
            <a:ext cx="6694170" cy="4134485"/>
          </a:xfrm>
          <a:prstGeom prst="rect">
            <a:avLst/>
          </a:prstGeom>
        </p:spPr>
      </p:pic>
      <p:pic>
        <p:nvPicPr>
          <p:cNvPr id="5" name="Picture 4">
            <a:extLst>
              <a:ext uri="{FF2B5EF4-FFF2-40B4-BE49-F238E27FC236}">
                <a16:creationId xmlns:a16="http://schemas.microsoft.com/office/drawing/2014/main" id="{CDBACAD1-891D-9D8B-4D6C-433F09BC0A33}"/>
              </a:ext>
            </a:extLst>
          </p:cNvPr>
          <p:cNvPicPr>
            <a:picLocks noChangeAspect="1"/>
          </p:cNvPicPr>
          <p:nvPr/>
        </p:nvPicPr>
        <p:blipFill>
          <a:blip r:embed="rId3"/>
          <a:stretch>
            <a:fillRect/>
          </a:stretch>
        </p:blipFill>
        <p:spPr>
          <a:xfrm>
            <a:off x="850900" y="2044700"/>
            <a:ext cx="4109720" cy="4119880"/>
          </a:xfrm>
          <a:prstGeom prst="rect">
            <a:avLst/>
          </a:prstGeom>
        </p:spPr>
      </p:pic>
    </p:spTree>
    <p:extLst>
      <p:ext uri="{BB962C8B-B14F-4D97-AF65-F5344CB8AC3E}">
        <p14:creationId xmlns:p14="http://schemas.microsoft.com/office/powerpoint/2010/main" val="1179849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2024-01-30T16:34:51+00:00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lcf76f155ced4ddcb4097134ff3c332f xmlns="2c46ada2-abf1-4c21-9248-8ab506751611">
      <Terms xmlns="http://schemas.microsoft.com/office/infopath/2007/PartnerControls"/>
    </lcf76f155ced4ddcb4097134ff3c332f>
    <EPA_x0020_Contributor xmlns="4ffa91fb-a0ff-4ac5-b2db-65c790d184a4">
      <UserInfo>
        <DisplayName/>
        <AccountId xsi:nil="true"/>
        <AccountType/>
      </UserInfo>
    </EPA_x0020_Contributor>
    <TaxCatchAll xmlns="4ffa91fb-a0ff-4ac5-b2db-65c790d184a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29f62856-1543-49d4-a736-4569d363f533" ContentTypeId="0x0101" PreviousValue="false"/>
</file>

<file path=customXml/itemProps1.xml><?xml version="1.0" encoding="utf-8"?>
<ds:datastoreItem xmlns:ds="http://schemas.openxmlformats.org/officeDocument/2006/customXml" ds:itemID="{56E6A92F-732A-4CBE-A9A9-9927866BDF89}">
  <ds:schemaRefs>
    <ds:schemaRef ds:uri="http://schemas.microsoft.com/sharepoint/v3/contenttype/forms"/>
  </ds:schemaRefs>
</ds:datastoreItem>
</file>

<file path=customXml/itemProps2.xml><?xml version="1.0" encoding="utf-8"?>
<ds:datastoreItem xmlns:ds="http://schemas.openxmlformats.org/officeDocument/2006/customXml" ds:itemID="{CA58EF6D-6531-42B7-9911-7D2EF67795F3}">
  <ds:schemaRefs>
    <ds:schemaRef ds:uri="http://schemas.microsoft.com/office/infopath/2007/PartnerControls"/>
    <ds:schemaRef ds:uri="http://schemas.microsoft.com/sharepoint/v3"/>
    <ds:schemaRef ds:uri="http://schemas.openxmlformats.org/package/2006/metadata/core-properties"/>
    <ds:schemaRef ds:uri="2c46ada2-abf1-4c21-9248-8ab506751611"/>
    <ds:schemaRef ds:uri="http://schemas.microsoft.com/sharepoint/v3/fields"/>
    <ds:schemaRef ds:uri="6330e1d9-7f32-4f1b-9ad0-5498e12c7baa"/>
    <ds:schemaRef ds:uri="http://schemas.microsoft.com/office/2006/documentManagement/types"/>
    <ds:schemaRef ds:uri="http://schemas.microsoft.com/sharepoint.v3"/>
    <ds:schemaRef ds:uri="4ffa91fb-a0ff-4ac5-b2db-65c790d184a4"/>
    <ds:schemaRef ds:uri="http://www.w3.org/XML/1998/namespace"/>
    <ds:schemaRef ds:uri="http://purl.org/dc/dcmitype/"/>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6C7C8A75-9B26-441B-805D-E9FA084189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fa91fb-a0ff-4ac5-b2db-65c790d184a4"/>
    <ds:schemaRef ds:uri="http://schemas.microsoft.com/sharepoint.v3"/>
    <ds:schemaRef ds:uri="http://schemas.microsoft.com/sharepoint/v3/fields"/>
    <ds:schemaRef ds:uri="2c46ada2-abf1-4c21-9248-8ab506751611"/>
    <ds:schemaRef ds:uri="6330e1d9-7f32-4f1b-9ad0-5498e12c7b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82EB0F7-21FE-4575-A98E-600580ABED6F}">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9</TotalTime>
  <Words>168</Words>
  <Application>Microsoft Office PowerPoint</Application>
  <PresentationFormat>Widescreen</PresentationFormat>
  <Paragraphs>29</Paragraphs>
  <Slides>4</Slides>
  <Notes>2</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Angle</vt:lpstr>
      <vt:lpstr>Workshop Objective</vt:lpstr>
      <vt:lpstr>           </vt:lpstr>
      <vt:lpstr>Oil Team Contacts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Workshop Objective</dc:title>
  <dc:creator>Porter, Michael</dc:creator>
  <cp:lastModifiedBy>Horak, Jerica</cp:lastModifiedBy>
  <cp:revision>67</cp:revision>
  <dcterms:created xsi:type="dcterms:W3CDTF">2024-01-30T16:10:51Z</dcterms:created>
  <dcterms:modified xsi:type="dcterms:W3CDTF">2026-03-22T20:23:12Z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TaxKeyword">
    <vt:lpwstr/>
  </property>
  <property fmtid="{D5CDD505-2E9C-101B-9397-08002B2CF9AE}" pid="4" name="MediaServiceImageTags">
    <vt:lpwstr/>
  </property>
  <property fmtid="{D5CDD505-2E9C-101B-9397-08002B2CF9AE}" pid="5" name="e3f09c3df709400db2417a7161762d62">
    <vt:lpwstr/>
  </property>
  <property fmtid="{D5CDD505-2E9C-101B-9397-08002B2CF9AE}" pid="6" name="EPA_x0020_Subject">
    <vt:lpwstr/>
  </property>
  <property fmtid="{D5CDD505-2E9C-101B-9397-08002B2CF9AE}" pid="7" name="Document Type">
    <vt:lpwstr/>
  </property>
  <property fmtid="{D5CDD505-2E9C-101B-9397-08002B2CF9AE}" pid="8" name="EPA Subject">
    <vt:lpwstr/>
  </property>
  <property fmtid="{D5CDD505-2E9C-101B-9397-08002B2CF9AE}" pid="9" name="Document_x0020_Type">
    <vt:lpwstr/>
  </property>
</Properties>
</file>